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63" r:id="rId4"/>
    <p:sldId id="266" r:id="rId5"/>
    <p:sldId id="262" r:id="rId6"/>
    <p:sldId id="257" r:id="rId7"/>
    <p:sldId id="264" r:id="rId8"/>
    <p:sldId id="258" r:id="rId9"/>
    <p:sldId id="268" r:id="rId10"/>
    <p:sldId id="259" r:id="rId11"/>
    <p:sldId id="260" r:id="rId12"/>
    <p:sldId id="261" r:id="rId13"/>
    <p:sldId id="269" r:id="rId1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3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2898" y="-444"/>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565991-EAA1-4620-837D-DB399C643DA3}"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359550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5991-EAA1-4620-837D-DB399C643DA3}"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351750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5991-EAA1-4620-837D-DB399C643DA3}"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102546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5991-EAA1-4620-837D-DB399C643DA3}"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354305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65991-EAA1-4620-837D-DB399C643DA3}"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186603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565991-EAA1-4620-837D-DB399C643DA3}"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326609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565991-EAA1-4620-837D-DB399C643DA3}" type="datetimeFigureOut">
              <a:rPr lang="en-US" smtClean="0"/>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152823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65991-EAA1-4620-837D-DB399C643DA3}" type="datetimeFigureOut">
              <a:rPr lang="en-US" smtClean="0"/>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298354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65991-EAA1-4620-837D-DB399C643DA3}" type="datetimeFigureOut">
              <a:rPr lang="en-US" smtClean="0"/>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328198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65991-EAA1-4620-837D-DB399C643DA3}"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174917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65991-EAA1-4620-837D-DB399C643DA3}"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317659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9565991-EAA1-4620-837D-DB399C643DA3}" type="datetimeFigureOut">
              <a:rPr lang="en-US" smtClean="0"/>
              <a:t>4/13/2015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F80C4DC-E16B-4EFF-895D-A920B9C1588E}" type="slidenum">
              <a:rPr lang="en-US" smtClean="0"/>
              <a:t>‹#›</a:t>
            </a:fld>
            <a:endParaRPr lang="en-US"/>
          </a:p>
        </p:txBody>
      </p:sp>
    </p:spTree>
    <p:extLst>
      <p:ext uri="{BB962C8B-B14F-4D97-AF65-F5344CB8AC3E}">
        <p14:creationId xmlns:p14="http://schemas.microsoft.com/office/powerpoint/2010/main" val="331174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lumMod val="75000"/>
              </a:schemeClr>
            </a:gs>
            <a:gs pos="100000">
              <a:srgbClr val="38533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10" name="Picture 9" descr="ACALogo-W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400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220" y="6929718"/>
            <a:ext cx="47180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600200"/>
            <a:ext cx="6324600" cy="5024524"/>
          </a:xfrm>
          <a:prstGeom prst="rect">
            <a:avLst/>
          </a:prstGeom>
        </p:spPr>
      </p:pic>
      <p:sp>
        <p:nvSpPr>
          <p:cNvPr id="12" name="TextBox 11"/>
          <p:cNvSpPr txBox="1"/>
          <p:nvPr/>
        </p:nvSpPr>
        <p:spPr>
          <a:xfrm>
            <a:off x="2667000" y="395585"/>
            <a:ext cx="2171700" cy="523220"/>
          </a:xfrm>
          <a:prstGeom prst="rect">
            <a:avLst/>
          </a:prstGeom>
          <a:noFill/>
        </p:spPr>
        <p:txBody>
          <a:bodyPr wrap="square" rtlCol="0">
            <a:spAutoFit/>
          </a:bodyPr>
          <a:lstStyle/>
          <a:p>
            <a:r>
              <a:rPr lang="en-US" sz="2800" b="1" dirty="0" smtClean="0"/>
              <a:t>39</a:t>
            </a:r>
            <a:r>
              <a:rPr lang="en-US" sz="2800" b="1" baseline="30000" dirty="0" smtClean="0"/>
              <a:t>th </a:t>
            </a:r>
            <a:r>
              <a:rPr lang="en-US" sz="2800" b="1" dirty="0" smtClean="0"/>
              <a:t> Annual </a:t>
            </a:r>
            <a:endParaRPr lang="en-US" sz="2800" b="1" dirty="0"/>
          </a:p>
        </p:txBody>
      </p:sp>
      <p:sp>
        <p:nvSpPr>
          <p:cNvPr id="13" name="TextBox 12"/>
          <p:cNvSpPr txBox="1"/>
          <p:nvPr/>
        </p:nvSpPr>
        <p:spPr>
          <a:xfrm>
            <a:off x="1295400" y="6624724"/>
            <a:ext cx="4501870" cy="369332"/>
          </a:xfrm>
          <a:prstGeom prst="rect">
            <a:avLst/>
          </a:prstGeom>
          <a:noFill/>
        </p:spPr>
        <p:txBody>
          <a:bodyPr wrap="square" rtlCol="0">
            <a:spAutoFit/>
          </a:bodyPr>
          <a:lstStyle/>
          <a:p>
            <a:pPr algn="ctr"/>
            <a:r>
              <a:rPr lang="en-US" b="1" dirty="0" smtClean="0"/>
              <a:t>2015 Day 1 Judges Book</a:t>
            </a:r>
            <a:endParaRPr lang="en-US" b="1" dirty="0"/>
          </a:p>
        </p:txBody>
      </p:sp>
    </p:spTree>
    <p:extLst>
      <p:ext uri="{BB962C8B-B14F-4D97-AF65-F5344CB8AC3E}">
        <p14:creationId xmlns:p14="http://schemas.microsoft.com/office/powerpoint/2010/main" val="1379306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357733"/>
            <a:ext cx="9144000" cy="11833413"/>
          </a:xfrm>
        </p:spPr>
      </p:pic>
    </p:spTree>
    <p:extLst>
      <p:ext uri="{BB962C8B-B14F-4D97-AF65-F5344CB8AC3E}">
        <p14:creationId xmlns:p14="http://schemas.microsoft.com/office/powerpoint/2010/main" val="1029627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259121"/>
            <a:ext cx="9067800" cy="11734801"/>
          </a:xfrm>
        </p:spPr>
      </p:pic>
    </p:spTree>
    <p:extLst>
      <p:ext uri="{BB962C8B-B14F-4D97-AF65-F5344CB8AC3E}">
        <p14:creationId xmlns:p14="http://schemas.microsoft.com/office/powerpoint/2010/main" val="1132316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8766" y="-1357733"/>
            <a:ext cx="9115966" cy="11797133"/>
          </a:xfrm>
        </p:spPr>
      </p:pic>
    </p:spTree>
    <p:extLst>
      <p:ext uri="{BB962C8B-B14F-4D97-AF65-F5344CB8AC3E}">
        <p14:creationId xmlns:p14="http://schemas.microsoft.com/office/powerpoint/2010/main" val="1238546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 Keys</a:t>
            </a:r>
            <a:endParaRPr lang="en-US" b="1" dirty="0"/>
          </a:p>
        </p:txBody>
      </p:sp>
      <p:sp>
        <p:nvSpPr>
          <p:cNvPr id="3" name="Content Placeholder 2"/>
          <p:cNvSpPr>
            <a:spLocks noGrp="1"/>
          </p:cNvSpPr>
          <p:nvPr>
            <p:ph idx="1"/>
          </p:nvPr>
        </p:nvSpPr>
        <p:spPr/>
        <p:txBody>
          <a:bodyPr>
            <a:normAutofit fontScale="85000" lnSpcReduction="10000"/>
          </a:bodyPr>
          <a:lstStyle/>
          <a:p>
            <a:r>
              <a:rPr lang="en-US" sz="2000" b="1" dirty="0" smtClean="0"/>
              <a:t>Move battery phone before first vent to no.3 entry first crosscut </a:t>
            </a:r>
            <a:r>
              <a:rPr lang="en-US" sz="2000" b="1" dirty="0" err="1" smtClean="0"/>
              <a:t>inby</a:t>
            </a:r>
            <a:r>
              <a:rPr lang="en-US" sz="2000" b="1" dirty="0" smtClean="0"/>
              <a:t> unsafe roof. (see first vent map) must be careful not to get phone in any explosive mixture</a:t>
            </a:r>
          </a:p>
          <a:p>
            <a:endParaRPr lang="en-US" sz="2000" b="1" dirty="0" smtClean="0"/>
          </a:p>
          <a:p>
            <a:r>
              <a:rPr lang="en-US" sz="2000" b="1" dirty="0" smtClean="0"/>
              <a:t>Must not move any irrespirable atmosphere over person in unsafe roof in no. 2 entry (see vent 1 map)</a:t>
            </a:r>
          </a:p>
          <a:p>
            <a:endParaRPr lang="en-US" sz="2000" b="1" dirty="0" smtClean="0"/>
          </a:p>
          <a:p>
            <a:r>
              <a:rPr lang="en-US" sz="2000" b="1" dirty="0" smtClean="0"/>
              <a:t>Must breach barricade </a:t>
            </a:r>
            <a:r>
              <a:rPr lang="en-US" sz="2000" b="1" dirty="0" err="1" smtClean="0"/>
              <a:t>inby</a:t>
            </a:r>
            <a:r>
              <a:rPr lang="en-US" sz="2000" b="1" dirty="0" smtClean="0"/>
              <a:t> last open in no. 1 entry to have enough brattice cloth to do vent 1 correctly</a:t>
            </a:r>
          </a:p>
          <a:p>
            <a:endParaRPr lang="en-US" sz="2000" b="1" dirty="0" smtClean="0"/>
          </a:p>
          <a:p>
            <a:r>
              <a:rPr lang="en-US" sz="2000" b="1" dirty="0" smtClean="0"/>
              <a:t>Must not move irrespirable atmosphere over the water over knee deep in the FAB when winging the barricade in the first crosscut between 1 &amp; 2 entry (see vent 2 map)</a:t>
            </a:r>
          </a:p>
          <a:p>
            <a:endParaRPr lang="en-US" sz="2000" b="1" dirty="0" smtClean="0"/>
          </a:p>
          <a:p>
            <a:r>
              <a:rPr lang="en-US" sz="2000" b="1" dirty="0" smtClean="0"/>
              <a:t>Must timber to person in unsafe roof after bringing out patient behind barricade between 1&amp;2 entry (see vent 2 map)</a:t>
            </a:r>
          </a:p>
          <a:p>
            <a:endParaRPr lang="en-US" sz="2000" b="1" dirty="0" smtClean="0"/>
          </a:p>
          <a:p>
            <a:r>
              <a:rPr lang="en-US" sz="2000" b="1" dirty="0" smtClean="0"/>
              <a:t>Must not send explosive mixture over battery man-trip in no.1 entry FAB during any vent</a:t>
            </a:r>
          </a:p>
          <a:p>
            <a:endParaRPr lang="en-US" sz="2000" b="1" dirty="0" smtClean="0"/>
          </a:p>
          <a:p>
            <a:endParaRPr lang="en-US" sz="2000" dirty="0" smtClean="0"/>
          </a:p>
          <a:p>
            <a:pPr marL="0" indent="0">
              <a:buNone/>
            </a:pPr>
            <a:r>
              <a:rPr lang="en-US" sz="2000" dirty="0" smtClean="0"/>
              <a:t> </a:t>
            </a:r>
          </a:p>
          <a:p>
            <a:endParaRPr lang="en-US" sz="20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570039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344707"/>
            <a:ext cx="9144000" cy="11833413"/>
          </a:xfrm>
          <a:prstGeom prst="rect">
            <a:avLst/>
          </a:prstGeom>
        </p:spPr>
      </p:pic>
    </p:spTree>
    <p:extLst>
      <p:ext uri="{BB962C8B-B14F-4D97-AF65-F5344CB8AC3E}">
        <p14:creationId xmlns:p14="http://schemas.microsoft.com/office/powerpoint/2010/main" val="2552316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6705600" cy="8762999"/>
          </a:xfrm>
        </p:spPr>
        <p:txBody>
          <a:bodyPr>
            <a:normAutofit fontScale="55000" lnSpcReduction="20000"/>
          </a:bodyPr>
          <a:lstStyle/>
          <a:p>
            <a:pPr marL="0" indent="0" algn="ctr">
              <a:buNone/>
            </a:pPr>
            <a:r>
              <a:rPr lang="en-US" b="1" dirty="0" smtClean="0"/>
              <a:t>2015 ACA</a:t>
            </a:r>
            <a:endParaRPr lang="en-US" b="1" dirty="0"/>
          </a:p>
          <a:p>
            <a:pPr marL="0" indent="0" algn="ctr">
              <a:buNone/>
            </a:pPr>
            <a:r>
              <a:rPr lang="en-US" b="1" dirty="0" smtClean="0"/>
              <a:t>DAY 1 PROBLEM </a:t>
            </a:r>
            <a:endParaRPr lang="en-US" b="1" dirty="0"/>
          </a:p>
          <a:p>
            <a:pPr marL="0" indent="0" algn="ctr">
              <a:buNone/>
            </a:pPr>
            <a:endParaRPr lang="en-US" b="1" dirty="0"/>
          </a:p>
          <a:p>
            <a:pPr marL="0" indent="0" algn="ctr">
              <a:buNone/>
            </a:pPr>
            <a:r>
              <a:rPr lang="en-US" sz="3800" b="1" dirty="0" smtClean="0">
                <a:latin typeface="+mj-lt"/>
              </a:rPr>
              <a:t>GENTLEMEN</a:t>
            </a:r>
            <a:r>
              <a:rPr lang="en-US" sz="3800" b="1" dirty="0">
                <a:latin typeface="+mj-lt"/>
              </a:rPr>
              <a:t>, WE THANK YOU FOR ANSWERING OUR CALL FOR </a:t>
            </a:r>
            <a:r>
              <a:rPr lang="en-US" sz="3800" b="1" dirty="0" smtClean="0">
                <a:latin typeface="+mj-lt"/>
              </a:rPr>
              <a:t>HELP…….</a:t>
            </a:r>
            <a:endParaRPr lang="en-US" sz="3800" b="1" dirty="0">
              <a:latin typeface="+mj-lt"/>
            </a:endParaRPr>
          </a:p>
          <a:p>
            <a:pPr marL="0" indent="0" algn="just">
              <a:buNone/>
            </a:pPr>
            <a:r>
              <a:rPr lang="en-US" sz="3800" b="1" dirty="0" smtClean="0">
                <a:latin typeface="+mj-lt"/>
              </a:rPr>
              <a:t>  Five people were working on ventilation controls on the no.1 unit  early this morning when the main power knocked outside. The outside dispatcher called underground and could not get anyone by phone or radio.  The tracking system shows all five miners were still on the section when the power went off. The RP went underground and found unsafe roof, methane and low O2 at the mouth of the unit and decided not to go any further </a:t>
            </a:r>
            <a:r>
              <a:rPr lang="en-US" sz="3800" b="1" dirty="0" err="1" smtClean="0">
                <a:latin typeface="+mj-lt"/>
              </a:rPr>
              <a:t>inby</a:t>
            </a:r>
            <a:r>
              <a:rPr lang="en-US" sz="3800" b="1" dirty="0" smtClean="0">
                <a:latin typeface="+mj-lt"/>
              </a:rPr>
              <a:t>. A fresh air base was established  just </a:t>
            </a:r>
            <a:r>
              <a:rPr lang="en-US" sz="3800" b="1" dirty="0" err="1" smtClean="0">
                <a:latin typeface="+mj-lt"/>
              </a:rPr>
              <a:t>outby</a:t>
            </a:r>
            <a:r>
              <a:rPr lang="en-US" sz="3800" b="1" dirty="0" smtClean="0">
                <a:latin typeface="+mj-lt"/>
              </a:rPr>
              <a:t> those conditions. We have had major problems with methane over the last few weeks and fear that methane may have built up on the unit while these men were working.  Airflow at the fresh air base is coming up the number 2 entry and splitting and going toward the number 1 and number 3 entries. </a:t>
            </a:r>
          </a:p>
          <a:p>
            <a:pPr marL="0" indent="0" algn="just">
              <a:buNone/>
            </a:pPr>
            <a:endParaRPr lang="en-US" sz="3800" b="1" dirty="0">
              <a:latin typeface="+mj-lt"/>
            </a:endParaRPr>
          </a:p>
          <a:p>
            <a:pPr marL="0" indent="0" algn="just">
              <a:buNone/>
            </a:pPr>
            <a:r>
              <a:rPr lang="en-US" sz="3800" b="1" dirty="0" smtClean="0">
                <a:latin typeface="+mj-lt"/>
              </a:rPr>
              <a:t>All authorities have been notified and are here on site.  A backup team is present and ready.  Your team will be exploring the final area to be explored in search of our missing miners. The mining maps are up to date and will be given to you when you start the clock. </a:t>
            </a:r>
            <a:endParaRPr lang="en-US" sz="3800" b="1" dirty="0">
              <a:latin typeface="+mj-lt"/>
            </a:endParaRPr>
          </a:p>
          <a:p>
            <a:pPr marL="0" indent="0" algn="just">
              <a:buNone/>
            </a:pPr>
            <a:r>
              <a:rPr lang="en-US" sz="3800" b="1" dirty="0">
                <a:latin typeface="+mj-lt"/>
              </a:rPr>
              <a:t> </a:t>
            </a:r>
          </a:p>
          <a:p>
            <a:pPr marL="0" indent="0" algn="just">
              <a:buNone/>
            </a:pPr>
            <a:r>
              <a:rPr lang="en-US" sz="3800" b="1" dirty="0" smtClean="0">
                <a:latin typeface="+mj-lt"/>
              </a:rPr>
              <a:t> Please be careful during your exploration ………</a:t>
            </a:r>
            <a:endParaRPr lang="en-US" sz="3800" b="1" dirty="0">
              <a:latin typeface="+mj-lt"/>
            </a:endParaRPr>
          </a:p>
          <a:p>
            <a:pPr marL="0" indent="0" algn="just">
              <a:buNone/>
            </a:pPr>
            <a:endParaRPr lang="en-US" dirty="0"/>
          </a:p>
        </p:txBody>
      </p:sp>
    </p:spTree>
    <p:extLst>
      <p:ext uri="{BB962C8B-B14F-4D97-AF65-F5344CB8AC3E}">
        <p14:creationId xmlns:p14="http://schemas.microsoft.com/office/powerpoint/2010/main" val="1140432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344707"/>
            <a:ext cx="9144000" cy="11833413"/>
          </a:xfrm>
          <a:prstGeom prst="rect">
            <a:avLst/>
          </a:prstGeom>
        </p:spPr>
      </p:pic>
    </p:spTree>
    <p:extLst>
      <p:ext uri="{BB962C8B-B14F-4D97-AF65-F5344CB8AC3E}">
        <p14:creationId xmlns:p14="http://schemas.microsoft.com/office/powerpoint/2010/main" val="3283755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6553200" cy="6568019"/>
          </a:xfrm>
        </p:spPr>
        <p:txBody>
          <a:bodyPr>
            <a:normAutofit fontScale="32500" lnSpcReduction="20000"/>
          </a:bodyPr>
          <a:lstStyle/>
          <a:p>
            <a:pPr marL="0" indent="0" algn="ctr">
              <a:buNone/>
            </a:pPr>
            <a:r>
              <a:rPr lang="en-US" sz="9600" b="1" dirty="0"/>
              <a:t>WRITTEN INSTRUCTIONS</a:t>
            </a:r>
          </a:p>
          <a:p>
            <a:pPr marL="0" indent="0" algn="ctr">
              <a:buNone/>
            </a:pPr>
            <a:r>
              <a:rPr lang="en-US" sz="9600" b="1" dirty="0" smtClean="0"/>
              <a:t>2015 ACA Day 1</a:t>
            </a:r>
            <a:endParaRPr lang="en-US" sz="9600" b="1" dirty="0"/>
          </a:p>
          <a:p>
            <a:pPr marL="0" indent="0" algn="ctr">
              <a:buNone/>
            </a:pPr>
            <a:r>
              <a:rPr lang="en-US" sz="5100" b="1" dirty="0"/>
              <a:t> </a:t>
            </a:r>
          </a:p>
          <a:p>
            <a:r>
              <a:rPr lang="en-US" sz="5500" b="1" dirty="0" smtClean="0">
                <a:latin typeface="Arial Black" pitchFamily="34" charset="0"/>
              </a:rPr>
              <a:t>ACCOUNT </a:t>
            </a:r>
            <a:r>
              <a:rPr lang="en-US" sz="5500" b="1" dirty="0">
                <a:latin typeface="Arial Black" pitchFamily="34" charset="0"/>
              </a:rPr>
              <a:t>FOR </a:t>
            </a:r>
            <a:r>
              <a:rPr lang="en-US" sz="5500" b="1" dirty="0" smtClean="0">
                <a:latin typeface="Arial Black" pitchFamily="34" charset="0"/>
              </a:rPr>
              <a:t>ALL FIVE </a:t>
            </a:r>
            <a:r>
              <a:rPr lang="en-US" sz="5500" b="1" dirty="0">
                <a:latin typeface="Arial Black" pitchFamily="34" charset="0"/>
              </a:rPr>
              <a:t>MISSING </a:t>
            </a:r>
            <a:r>
              <a:rPr lang="en-US" sz="5500" b="1" dirty="0" smtClean="0">
                <a:latin typeface="Arial Black" pitchFamily="34" charset="0"/>
              </a:rPr>
              <a:t>MINERS</a:t>
            </a:r>
          </a:p>
          <a:p>
            <a:endParaRPr lang="en-US" sz="5500" b="1" dirty="0">
              <a:latin typeface="Arial Black" pitchFamily="34" charset="0"/>
            </a:endParaRPr>
          </a:p>
          <a:p>
            <a:pPr lvl="0"/>
            <a:r>
              <a:rPr lang="en-US" sz="5500" b="1" dirty="0">
                <a:latin typeface="Arial Black" pitchFamily="34" charset="0"/>
              </a:rPr>
              <a:t>BRING ALL SURVIVORS </a:t>
            </a:r>
            <a:r>
              <a:rPr lang="en-US" sz="5500" b="1" dirty="0" smtClean="0">
                <a:latin typeface="Arial Black" pitchFamily="34" charset="0"/>
              </a:rPr>
              <a:t>TO </a:t>
            </a:r>
            <a:r>
              <a:rPr lang="en-US" sz="5500" b="1" dirty="0">
                <a:latin typeface="Arial Black" pitchFamily="34" charset="0"/>
              </a:rPr>
              <a:t>THE FRESH AIR </a:t>
            </a:r>
            <a:r>
              <a:rPr lang="en-US" sz="5500" b="1" dirty="0" smtClean="0">
                <a:latin typeface="Arial Black" pitchFamily="34" charset="0"/>
              </a:rPr>
              <a:t>BASE</a:t>
            </a:r>
          </a:p>
          <a:p>
            <a:pPr lvl="0"/>
            <a:endParaRPr lang="en-US" sz="5500" b="1" dirty="0">
              <a:latin typeface="Arial Black" pitchFamily="34" charset="0"/>
            </a:endParaRPr>
          </a:p>
          <a:p>
            <a:pPr lvl="0"/>
            <a:r>
              <a:rPr lang="en-US" sz="5500" b="1" dirty="0">
                <a:latin typeface="Arial Black" pitchFamily="34" charset="0"/>
              </a:rPr>
              <a:t>THE EXHAUST FAN </a:t>
            </a:r>
            <a:r>
              <a:rPr lang="en-US" sz="5500" b="1" dirty="0" smtClean="0">
                <a:latin typeface="Arial Black" pitchFamily="34" charset="0"/>
              </a:rPr>
              <a:t>CANNOT BE STOPPED, STALLED OR REVERSED</a:t>
            </a:r>
          </a:p>
          <a:p>
            <a:pPr lvl="0"/>
            <a:endParaRPr lang="en-US" sz="5500" b="1" dirty="0">
              <a:latin typeface="Arial Black" pitchFamily="34" charset="0"/>
            </a:endParaRPr>
          </a:p>
          <a:p>
            <a:pPr lvl="0"/>
            <a:r>
              <a:rPr lang="en-US" sz="5500" b="1" dirty="0" smtClean="0">
                <a:latin typeface="Arial Black" pitchFamily="34" charset="0"/>
              </a:rPr>
              <a:t>BACKUP TEAM CAN ERECT OR TEAR DOWN STOPPINGS THAT HAVE BEEN STARTED OR BUILT BY YOUR TEAM IN THE FRESH AIR BASE ONLY BY ASKING THE SUPERINTENDENT </a:t>
            </a:r>
          </a:p>
          <a:p>
            <a:pPr marL="0" lvl="0" indent="0">
              <a:buNone/>
            </a:pPr>
            <a:endParaRPr lang="en-US" sz="5500" b="1" dirty="0" smtClean="0">
              <a:latin typeface="Arial Black" pitchFamily="34" charset="0"/>
            </a:endParaRPr>
          </a:p>
          <a:p>
            <a:pPr lvl="0"/>
            <a:endParaRPr lang="en-US" sz="5500" b="1" dirty="0">
              <a:latin typeface="Arial Black" pitchFamily="34" charset="0"/>
            </a:endParaRPr>
          </a:p>
          <a:p>
            <a:pPr lvl="0"/>
            <a:r>
              <a:rPr lang="en-US" sz="5500" b="1" dirty="0" smtClean="0">
                <a:latin typeface="Arial Black" pitchFamily="34" charset="0"/>
              </a:rPr>
              <a:t>YOUR TEAM WILL HAVE </a:t>
            </a:r>
            <a:r>
              <a:rPr lang="en-US" sz="5500" b="1" dirty="0" smtClean="0">
                <a:latin typeface="Arial Black" pitchFamily="34" charset="0"/>
              </a:rPr>
              <a:t>90</a:t>
            </a:r>
            <a:r>
              <a:rPr lang="en-US" sz="5500" b="1" dirty="0" smtClean="0">
                <a:latin typeface="Arial Black" pitchFamily="34" charset="0"/>
              </a:rPr>
              <a:t> </a:t>
            </a:r>
            <a:r>
              <a:rPr lang="en-US" sz="5500" b="1" dirty="0" smtClean="0">
                <a:latin typeface="Arial Black" pitchFamily="34" charset="0"/>
              </a:rPr>
              <a:t>MIN. TO COMPLETE THE PROBLEM</a:t>
            </a:r>
            <a:endParaRPr lang="en-US" sz="5500" b="1" dirty="0">
              <a:latin typeface="Arial Black" pitchFamily="34" charset="0"/>
            </a:endParaRPr>
          </a:p>
          <a:p>
            <a:pPr marL="0" indent="0">
              <a:buNone/>
            </a:pPr>
            <a:r>
              <a:rPr lang="en-US" sz="5500" b="1" dirty="0">
                <a:latin typeface="Arial Black" pitchFamily="34" charset="0"/>
              </a:rPr>
              <a:t> </a:t>
            </a:r>
          </a:p>
          <a:p>
            <a:pPr marL="0" indent="0">
              <a:buNone/>
            </a:pPr>
            <a:r>
              <a:rPr lang="en-US" sz="5500" b="1" dirty="0">
                <a:latin typeface="Arial Black" pitchFamily="34" charset="0"/>
              </a:rPr>
              <a:t>	</a:t>
            </a:r>
          </a:p>
          <a:p>
            <a:endParaRPr lang="en-US" dirty="0"/>
          </a:p>
        </p:txBody>
      </p:sp>
    </p:spTree>
    <p:extLst>
      <p:ext uri="{BB962C8B-B14F-4D97-AF65-F5344CB8AC3E}">
        <p14:creationId xmlns:p14="http://schemas.microsoft.com/office/powerpoint/2010/main" val="3854929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259121"/>
            <a:ext cx="9067800" cy="11734801"/>
          </a:xfrm>
        </p:spPr>
      </p:pic>
    </p:spTree>
    <p:extLst>
      <p:ext uri="{BB962C8B-B14F-4D97-AF65-F5344CB8AC3E}">
        <p14:creationId xmlns:p14="http://schemas.microsoft.com/office/powerpoint/2010/main" val="2102926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Conscious Miner Statement</a:t>
            </a:r>
            <a:endParaRPr lang="en-US" b="1" dirty="0"/>
          </a:p>
        </p:txBody>
      </p:sp>
      <p:sp>
        <p:nvSpPr>
          <p:cNvPr id="3" name="Content Placeholder 2"/>
          <p:cNvSpPr>
            <a:spLocks noGrp="1"/>
          </p:cNvSpPr>
          <p:nvPr>
            <p:ph idx="1"/>
          </p:nvPr>
        </p:nvSpPr>
        <p:spPr/>
        <p:txBody>
          <a:bodyPr/>
          <a:lstStyle/>
          <a:p>
            <a:pPr marL="0" indent="0">
              <a:buNone/>
            </a:pPr>
            <a:r>
              <a:rPr lang="en-US" dirty="0" smtClean="0"/>
              <a:t>Statement behind both barricades between 1 and 2 entry in first crosscut </a:t>
            </a:r>
            <a:r>
              <a:rPr lang="en-US" dirty="0" err="1" smtClean="0"/>
              <a:t>inby</a:t>
            </a:r>
            <a:r>
              <a:rPr lang="en-US" dirty="0" smtClean="0"/>
              <a:t> FAB</a:t>
            </a:r>
          </a:p>
          <a:p>
            <a:pPr marL="0" indent="0">
              <a:buNone/>
            </a:pPr>
            <a:endParaRPr lang="en-US" dirty="0"/>
          </a:p>
          <a:p>
            <a:pPr marL="0" indent="0">
              <a:buNone/>
            </a:pPr>
            <a:endParaRPr lang="en-US" dirty="0" smtClean="0"/>
          </a:p>
          <a:p>
            <a:pPr marL="0" indent="0">
              <a:buNone/>
            </a:pPr>
            <a:r>
              <a:rPr lang="en-US" b="1" dirty="0" smtClean="0"/>
              <a:t>Help! I have a airtight barricade behind me ! </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495017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357733"/>
            <a:ext cx="9144000" cy="11833413"/>
          </a:xfrm>
        </p:spPr>
      </p:pic>
    </p:spTree>
    <p:extLst>
      <p:ext uri="{BB962C8B-B14F-4D97-AF65-F5344CB8AC3E}">
        <p14:creationId xmlns:p14="http://schemas.microsoft.com/office/powerpoint/2010/main" val="3199979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259121"/>
            <a:ext cx="8991600" cy="11636189"/>
          </a:xfrm>
        </p:spPr>
      </p:pic>
    </p:spTree>
    <p:extLst>
      <p:ext uri="{BB962C8B-B14F-4D97-AF65-F5344CB8AC3E}">
        <p14:creationId xmlns:p14="http://schemas.microsoft.com/office/powerpoint/2010/main" val="2043224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410</Words>
  <Application>Microsoft Office PowerPoint</Application>
  <PresentationFormat>On-screen Show (4:3)</PresentationFormat>
  <Paragraphs>48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Conscious Miner Statement</vt:lpstr>
      <vt:lpstr>PowerPoint Presentation</vt:lpstr>
      <vt:lpstr>PowerPoint Presentation</vt:lpstr>
      <vt:lpstr>PowerPoint Presentation</vt:lpstr>
      <vt:lpstr>PowerPoint Presentation</vt:lpstr>
      <vt:lpstr>PowerPoint Presentation</vt:lpstr>
      <vt:lpstr>Problem Keys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Knott, Danny B (Madisonville)</dc:creator>
  <cp:lastModifiedBy>Knott, Danny B (Madisonville)</cp:lastModifiedBy>
  <cp:revision>39</cp:revision>
  <cp:lastPrinted>2013-07-17T18:00:49Z</cp:lastPrinted>
  <dcterms:created xsi:type="dcterms:W3CDTF">2013-07-15T17:08:10Z</dcterms:created>
  <dcterms:modified xsi:type="dcterms:W3CDTF">2015-04-13T17:23:26Z</dcterms:modified>
</cp:coreProperties>
</file>