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6858000" cy="9144000" type="screen4x3"/>
  <p:notesSz cx="6858000" cy="9061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900" y="5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5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1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4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1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6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9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0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E8F75-7930-42CC-98FE-026C7F2DCD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D827B-AC5D-408C-83CD-32D10E05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6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3494" y="2298832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96267" y="2279422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1171928" y="5058528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7" name="Rectangle 6"/>
          <p:cNvSpPr/>
          <p:nvPr/>
        </p:nvSpPr>
        <p:spPr>
          <a:xfrm>
            <a:off x="3880648" y="5052977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86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94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5266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430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718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64429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03277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18697" y="462225"/>
            <a:ext cx="6400800" cy="1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1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10800000">
            <a:off x="4491262" y="8092548"/>
            <a:ext cx="421910" cy="685800"/>
            <a:chOff x="4598855" y="8077200"/>
            <a:chExt cx="421909" cy="685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800600" y="8077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98855" y="8092552"/>
              <a:ext cx="4219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713326" y="86868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94067" y="77724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36233" y="7861715"/>
            <a:ext cx="667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FAB</a:t>
            </a:r>
            <a:endParaRPr lang="en-US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350155" y="181598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82696" y="176853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35508" y="173503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981200" y="4138577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57400" y="6868048"/>
            <a:ext cx="0" cy="904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81200" y="6868048"/>
            <a:ext cx="0" cy="904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853778" y="8029641"/>
            <a:ext cx="660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#3</a:t>
            </a:r>
          </a:p>
          <a:p>
            <a:pPr algn="ctr"/>
            <a:r>
              <a:rPr lang="en-US" sz="1200" dirty="0" smtClean="0"/>
              <a:t>(Intake)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224630" y="3652291"/>
            <a:ext cx="67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Check</a:t>
            </a:r>
          </a:p>
          <a:p>
            <a:r>
              <a:rPr lang="en-US" sz="1200" dirty="0" smtClean="0"/>
              <a:t>Curtain 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864430" y="7782448"/>
            <a:ext cx="83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167325" y="2979421"/>
            <a:ext cx="56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Caved</a:t>
            </a:r>
          </a:p>
          <a:p>
            <a:r>
              <a:rPr lang="en-US" sz="1200" dirty="0" smtClean="0"/>
              <a:t>Tight</a:t>
            </a:r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 rot="16200000">
            <a:off x="-215691" y="7347662"/>
            <a:ext cx="1815071" cy="8833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966523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4430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3123892" y="8170217"/>
            <a:ext cx="74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#2  (Intake)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87325" y="8036876"/>
            <a:ext cx="77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#1 </a:t>
            </a:r>
          </a:p>
          <a:p>
            <a:r>
              <a:rPr lang="en-US" sz="1200" dirty="0" smtClean="0"/>
              <a:t>(exhaust)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5943600" y="7079343"/>
            <a:ext cx="676589" cy="683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6514343" y="1295400"/>
            <a:ext cx="0" cy="2819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6078790" y="4152253"/>
            <a:ext cx="438858" cy="76314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143001" y="4138577"/>
            <a:ext cx="59244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>
            <a:off x="2966523" y="4138577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895600" y="4138577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2966524" y="7425871"/>
            <a:ext cx="5277" cy="3465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2996625" y="6881777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971801" y="6881778"/>
            <a:ext cx="152091" cy="443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212123" y="5097382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Bear E.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301623" y="7817822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Bill E.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250193" y="5953648"/>
            <a:ext cx="868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60923" y="4517269"/>
            <a:ext cx="156613" cy="5096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898303" y="3505202"/>
            <a:ext cx="156613" cy="5096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456865" y="1181100"/>
            <a:ext cx="150361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199294" y="6903120"/>
            <a:ext cx="436939" cy="1746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18764" y="537741"/>
            <a:ext cx="464259" cy="170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54655" y="708259"/>
            <a:ext cx="177459" cy="510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14536" y="542081"/>
            <a:ext cx="464259" cy="170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5962099" y="708259"/>
            <a:ext cx="177459" cy="510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27641" y="537740"/>
            <a:ext cx="684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Continuous Miner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1" y="537742"/>
            <a:ext cx="11312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Continuous Miner</a:t>
            </a: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268496" y="783962"/>
            <a:ext cx="585282" cy="923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38898" y="876295"/>
            <a:ext cx="55650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3345535" y="2016129"/>
            <a:ext cx="49454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214328" y="830127"/>
            <a:ext cx="3177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T-4</a:t>
            </a:r>
            <a:endParaRPr lang="en-US" sz="800" dirty="0"/>
          </a:p>
        </p:txBody>
      </p:sp>
      <p:cxnSp>
        <p:nvCxnSpPr>
          <p:cNvPr id="97" name="Straight Arrow Connector 96"/>
          <p:cNvCxnSpPr>
            <a:endCxn id="108" idx="1"/>
          </p:cNvCxnSpPr>
          <p:nvPr/>
        </p:nvCxnSpPr>
        <p:spPr>
          <a:xfrm>
            <a:off x="6373186" y="1104076"/>
            <a:ext cx="83678" cy="191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5829691" y="5161489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Haul Truck</a:t>
            </a:r>
          </a:p>
          <a:p>
            <a:r>
              <a:rPr lang="en-US" sz="800" dirty="0" smtClean="0"/>
              <a:t>W/bed up</a:t>
            </a:r>
          </a:p>
          <a:p>
            <a:r>
              <a:rPr lang="en-US" sz="800" dirty="0" smtClean="0"/>
              <a:t>On Fire. </a:t>
            </a:r>
            <a:endParaRPr lang="en-US" sz="8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876250" y="5058362"/>
            <a:ext cx="774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Unsafe Roof </a:t>
            </a:r>
          </a:p>
          <a:p>
            <a:pPr algn="ctr"/>
            <a:r>
              <a:rPr lang="en-US" sz="800" dirty="0" smtClean="0"/>
              <a:t>Scalable </a:t>
            </a:r>
          </a:p>
          <a:p>
            <a:pPr algn="ctr"/>
            <a:r>
              <a:rPr lang="en-US" sz="800" dirty="0" smtClean="0"/>
              <a:t>(all X’s in </a:t>
            </a:r>
          </a:p>
          <a:p>
            <a:pPr algn="ctr"/>
            <a:r>
              <a:rPr lang="en-US" sz="800" dirty="0" smtClean="0"/>
              <a:t>outlined area)</a:t>
            </a:r>
            <a:endParaRPr lang="en-US" sz="800" dirty="0"/>
          </a:p>
        </p:txBody>
      </p:sp>
      <p:cxnSp>
        <p:nvCxnSpPr>
          <p:cNvPr id="151" name="Straight Arrow Connector 150"/>
          <p:cNvCxnSpPr>
            <a:stCxn id="149" idx="0"/>
          </p:cNvCxnSpPr>
          <p:nvPr/>
        </p:nvCxnSpPr>
        <p:spPr>
          <a:xfrm flipH="1" flipV="1">
            <a:off x="3471426" y="4370956"/>
            <a:ext cx="792110" cy="687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3399834" y="2324398"/>
            <a:ext cx="41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Haul</a:t>
            </a:r>
          </a:p>
          <a:p>
            <a:r>
              <a:rPr lang="en-US" sz="800" dirty="0" smtClean="0"/>
              <a:t>Truck</a:t>
            </a:r>
            <a:endParaRPr lang="en-US" sz="800" dirty="0"/>
          </a:p>
        </p:txBody>
      </p:sp>
      <p:cxnSp>
        <p:nvCxnSpPr>
          <p:cNvPr id="159" name="Straight Connector 158"/>
          <p:cNvCxnSpPr/>
          <p:nvPr/>
        </p:nvCxnSpPr>
        <p:spPr>
          <a:xfrm flipV="1">
            <a:off x="1832601" y="4242901"/>
            <a:ext cx="4685048" cy="99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280849" y="6050415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Low Roof</a:t>
            </a:r>
            <a:endParaRPr lang="en-US" sz="8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005560" y="732556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Grizzly</a:t>
            </a:r>
            <a:endParaRPr lang="en-US" sz="8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350156" y="4982466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Maintenance </a:t>
            </a:r>
          </a:p>
          <a:p>
            <a:r>
              <a:rPr lang="en-US" sz="800" dirty="0" smtClean="0"/>
              <a:t>truck</a:t>
            </a:r>
            <a:endParaRPr lang="en-US" sz="8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17536" y="3284220"/>
            <a:ext cx="620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Foreman's</a:t>
            </a:r>
          </a:p>
          <a:p>
            <a:r>
              <a:rPr lang="en-US" sz="800" dirty="0" smtClean="0"/>
              <a:t>Jeep</a:t>
            </a:r>
            <a:endParaRPr lang="en-US" sz="800" dirty="0"/>
          </a:p>
        </p:txBody>
      </p:sp>
      <p:cxnSp>
        <p:nvCxnSpPr>
          <p:cNvPr id="170" name="Straight Arrow Connector 169"/>
          <p:cNvCxnSpPr/>
          <p:nvPr/>
        </p:nvCxnSpPr>
        <p:spPr>
          <a:xfrm flipH="1" flipV="1">
            <a:off x="359149" y="4772078"/>
            <a:ext cx="284243" cy="1672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24751" y="3613075"/>
            <a:ext cx="301527" cy="759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 rot="20366577">
            <a:off x="2826107" y="684805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78" name="TextBox 177"/>
          <p:cNvSpPr txBox="1"/>
          <p:nvPr/>
        </p:nvSpPr>
        <p:spPr>
          <a:xfrm rot="7412246">
            <a:off x="4057449" y="2260611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80" name="Straight Connector 179"/>
          <p:cNvCxnSpPr/>
          <p:nvPr/>
        </p:nvCxnSpPr>
        <p:spPr>
          <a:xfrm>
            <a:off x="3910746" y="2293620"/>
            <a:ext cx="66125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 rot="5400000">
            <a:off x="4653274" y="705861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cxnSp>
        <p:nvCxnSpPr>
          <p:cNvPr id="190" name="Straight Connector 189"/>
          <p:cNvCxnSpPr/>
          <p:nvPr/>
        </p:nvCxnSpPr>
        <p:spPr>
          <a:xfrm>
            <a:off x="1139835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68678" y="8674982"/>
            <a:ext cx="854741" cy="10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268678" y="7789311"/>
            <a:ext cx="854741" cy="10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3001630" y="7777426"/>
            <a:ext cx="854741" cy="10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2991110" y="8667227"/>
            <a:ext cx="854741" cy="10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311256" y="7109659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Water Ankle</a:t>
            </a:r>
          </a:p>
          <a:p>
            <a:r>
              <a:rPr lang="en-US" sz="800" dirty="0" smtClean="0"/>
              <a:t> Deep</a:t>
            </a:r>
            <a:endParaRPr lang="en-US" sz="800" dirty="0"/>
          </a:p>
        </p:txBody>
      </p:sp>
      <p:sp>
        <p:nvSpPr>
          <p:cNvPr id="199" name="TextBox 198"/>
          <p:cNvSpPr txBox="1"/>
          <p:nvPr/>
        </p:nvSpPr>
        <p:spPr>
          <a:xfrm>
            <a:off x="1221297" y="6410848"/>
            <a:ext cx="5565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Man-trip</a:t>
            </a:r>
            <a:endParaRPr lang="en-US" sz="800" dirty="0"/>
          </a:p>
        </p:txBody>
      </p:sp>
      <p:cxnSp>
        <p:nvCxnSpPr>
          <p:cNvPr id="201" name="Straight Arrow Connector 200"/>
          <p:cNvCxnSpPr>
            <a:endCxn id="112" idx="2"/>
          </p:cNvCxnSpPr>
          <p:nvPr/>
        </p:nvCxnSpPr>
        <p:spPr>
          <a:xfrm flipH="1">
            <a:off x="1417764" y="6626292"/>
            <a:ext cx="251443" cy="45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 rot="7780408">
            <a:off x="1237512" y="2270136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248" name="TextBox 247"/>
          <p:cNvSpPr txBox="1"/>
          <p:nvPr/>
        </p:nvSpPr>
        <p:spPr>
          <a:xfrm>
            <a:off x="1681069" y="229362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Shop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4183974" y="3099555"/>
            <a:ext cx="134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Lunch Room</a:t>
            </a:r>
            <a:endParaRPr lang="en-US" dirty="0"/>
          </a:p>
        </p:txBody>
      </p:sp>
      <p:sp>
        <p:nvSpPr>
          <p:cNvPr id="235" name="TextBox 234"/>
          <p:cNvSpPr txBox="1"/>
          <p:nvPr/>
        </p:nvSpPr>
        <p:spPr>
          <a:xfrm>
            <a:off x="4964211" y="6007763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</a:t>
            </a:r>
            <a:r>
              <a:rPr lang="en-US" sz="800" dirty="0" smtClean="0"/>
              <a:t> set of </a:t>
            </a:r>
          </a:p>
          <a:p>
            <a:r>
              <a:rPr lang="en-US" sz="800" dirty="0" smtClean="0"/>
              <a:t>building </a:t>
            </a:r>
          </a:p>
          <a:p>
            <a:r>
              <a:rPr lang="en-US" sz="800" dirty="0" smtClean="0"/>
              <a:t>material </a:t>
            </a:r>
          </a:p>
          <a:p>
            <a:endParaRPr lang="en-US" sz="800" dirty="0"/>
          </a:p>
        </p:txBody>
      </p:sp>
      <p:cxnSp>
        <p:nvCxnSpPr>
          <p:cNvPr id="241" name="Straight Arrow Connector 240"/>
          <p:cNvCxnSpPr/>
          <p:nvPr/>
        </p:nvCxnSpPr>
        <p:spPr>
          <a:xfrm>
            <a:off x="5442676" y="6172200"/>
            <a:ext cx="392833" cy="107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 241"/>
          <p:cNvSpPr/>
          <p:nvPr/>
        </p:nvSpPr>
        <p:spPr>
          <a:xfrm>
            <a:off x="5728300" y="7611991"/>
            <a:ext cx="135254" cy="177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5158374" y="7420847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Fire</a:t>
            </a:r>
          </a:p>
          <a:p>
            <a:r>
              <a:rPr lang="en-US" sz="800" dirty="0" smtClean="0"/>
              <a:t>hose</a:t>
            </a:r>
            <a:endParaRPr lang="en-US" sz="800" dirty="0"/>
          </a:p>
        </p:txBody>
      </p:sp>
      <p:cxnSp>
        <p:nvCxnSpPr>
          <p:cNvPr id="245" name="Straight Arrow Connector 244"/>
          <p:cNvCxnSpPr>
            <a:stCxn id="243" idx="3"/>
            <a:endCxn id="242" idx="1"/>
          </p:cNvCxnSpPr>
          <p:nvPr/>
        </p:nvCxnSpPr>
        <p:spPr>
          <a:xfrm>
            <a:off x="5543416" y="7590124"/>
            <a:ext cx="204691" cy="47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Oval 249"/>
          <p:cNvSpPr/>
          <p:nvPr/>
        </p:nvSpPr>
        <p:spPr>
          <a:xfrm>
            <a:off x="957133" y="7670184"/>
            <a:ext cx="152400" cy="164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1184838" y="7816386"/>
            <a:ext cx="429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Sump</a:t>
            </a:r>
          </a:p>
          <a:p>
            <a:r>
              <a:rPr lang="en-US" sz="800" dirty="0" smtClean="0"/>
              <a:t>pump</a:t>
            </a:r>
            <a:endParaRPr lang="en-US" sz="800" dirty="0"/>
          </a:p>
        </p:txBody>
      </p:sp>
      <p:cxnSp>
        <p:nvCxnSpPr>
          <p:cNvPr id="253" name="Straight Arrow Connector 252"/>
          <p:cNvCxnSpPr>
            <a:endCxn id="68" idx="2"/>
          </p:cNvCxnSpPr>
          <p:nvPr/>
        </p:nvCxnSpPr>
        <p:spPr>
          <a:xfrm flipH="1" flipV="1">
            <a:off x="1133495" y="7789311"/>
            <a:ext cx="111097" cy="45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612329" y="8750377"/>
            <a:ext cx="161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MAP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6067" y="6211844"/>
            <a:ext cx="5196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Mine</a:t>
            </a:r>
          </a:p>
          <a:p>
            <a:r>
              <a:rPr lang="en-US" sz="800" dirty="0"/>
              <a:t>Fan</a:t>
            </a:r>
          </a:p>
          <a:p>
            <a:r>
              <a:rPr lang="en-US" sz="800" dirty="0"/>
              <a:t>ON/</a:t>
            </a:r>
            <a:r>
              <a:rPr lang="en-US" sz="800" b="1" dirty="0"/>
              <a:t>OFF</a:t>
            </a:r>
          </a:p>
          <a:p>
            <a:endParaRPr lang="en-US" dirty="0"/>
          </a:p>
        </p:txBody>
      </p:sp>
      <p:sp>
        <p:nvSpPr>
          <p:cNvPr id="229" name="TextBox 228"/>
          <p:cNvSpPr txBox="1"/>
          <p:nvPr/>
        </p:nvSpPr>
        <p:spPr>
          <a:xfrm>
            <a:off x="2220255" y="6147805"/>
            <a:ext cx="821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Light </a:t>
            </a:r>
            <a:r>
              <a:rPr lang="en-US" sz="800" dirty="0"/>
              <a:t>Smoke</a:t>
            </a:r>
          </a:p>
          <a:p>
            <a:r>
              <a:rPr lang="en-US" sz="800" dirty="0" smtClean="0"/>
              <a:t>O2 </a:t>
            </a:r>
            <a:r>
              <a:rPr lang="en-US" sz="800" dirty="0"/>
              <a:t>= </a:t>
            </a:r>
            <a:r>
              <a:rPr lang="en-US" sz="800" dirty="0" smtClean="0"/>
              <a:t>18.0 </a:t>
            </a:r>
            <a:r>
              <a:rPr lang="en-US" sz="800" dirty="0"/>
              <a:t>%</a:t>
            </a:r>
          </a:p>
          <a:p>
            <a:r>
              <a:rPr lang="en-US" sz="800" dirty="0"/>
              <a:t>CO = </a:t>
            </a:r>
            <a:r>
              <a:rPr lang="en-US" sz="800" dirty="0" smtClean="0"/>
              <a:t>1195 </a:t>
            </a:r>
            <a:r>
              <a:rPr lang="en-US" sz="800" dirty="0"/>
              <a:t>ppm</a:t>
            </a:r>
          </a:p>
          <a:p>
            <a:r>
              <a:rPr lang="en-US" sz="800" dirty="0"/>
              <a:t>NO2 = </a:t>
            </a:r>
            <a:r>
              <a:rPr lang="en-US" sz="800" dirty="0" smtClean="0"/>
              <a:t>18 </a:t>
            </a:r>
            <a:r>
              <a:rPr lang="en-US" sz="800" dirty="0"/>
              <a:t>ppm</a:t>
            </a:r>
          </a:p>
          <a:p>
            <a:endParaRPr lang="en-US" sz="800" dirty="0"/>
          </a:p>
        </p:txBody>
      </p:sp>
      <p:sp>
        <p:nvSpPr>
          <p:cNvPr id="192" name="TextBox 191"/>
          <p:cNvSpPr txBox="1"/>
          <p:nvPr/>
        </p:nvSpPr>
        <p:spPr>
          <a:xfrm>
            <a:off x="3059253" y="5043105"/>
            <a:ext cx="872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Heavy Smoke</a:t>
            </a:r>
          </a:p>
          <a:p>
            <a:r>
              <a:rPr lang="en-US" sz="800" dirty="0" smtClean="0"/>
              <a:t>O2 </a:t>
            </a:r>
            <a:r>
              <a:rPr lang="en-US" sz="800" dirty="0"/>
              <a:t>= 7 %</a:t>
            </a:r>
          </a:p>
          <a:p>
            <a:r>
              <a:rPr lang="en-US" sz="800" dirty="0"/>
              <a:t>CO = 20000 ppm</a:t>
            </a:r>
          </a:p>
          <a:p>
            <a:r>
              <a:rPr lang="en-US" sz="800" dirty="0"/>
              <a:t>NO2 = 300 ppm</a:t>
            </a:r>
          </a:p>
          <a:p>
            <a:endParaRPr lang="en-US" sz="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434140" y="4367177"/>
            <a:ext cx="872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Heavy Smoke</a:t>
            </a:r>
          </a:p>
          <a:p>
            <a:r>
              <a:rPr lang="en-US" sz="800" dirty="0" smtClean="0"/>
              <a:t>O2 </a:t>
            </a:r>
            <a:r>
              <a:rPr lang="en-US" sz="800" dirty="0"/>
              <a:t>= 7 %</a:t>
            </a:r>
          </a:p>
          <a:p>
            <a:r>
              <a:rPr lang="en-US" sz="800" dirty="0"/>
              <a:t>CO = 20000 ppm</a:t>
            </a:r>
          </a:p>
          <a:p>
            <a:r>
              <a:rPr lang="en-US" sz="800" dirty="0"/>
              <a:t>NO2 = 300 ppm</a:t>
            </a:r>
          </a:p>
          <a:p>
            <a:endParaRPr lang="en-US" sz="800" dirty="0"/>
          </a:p>
        </p:txBody>
      </p:sp>
      <p:sp>
        <p:nvSpPr>
          <p:cNvPr id="194" name="TextBox 193"/>
          <p:cNvSpPr txBox="1"/>
          <p:nvPr/>
        </p:nvSpPr>
        <p:spPr>
          <a:xfrm>
            <a:off x="346846" y="1524000"/>
            <a:ext cx="872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Heavy Smoke</a:t>
            </a:r>
          </a:p>
          <a:p>
            <a:r>
              <a:rPr lang="en-US" sz="800" dirty="0" smtClean="0"/>
              <a:t>O2 </a:t>
            </a:r>
            <a:r>
              <a:rPr lang="en-US" sz="800" dirty="0"/>
              <a:t>= 7 %</a:t>
            </a:r>
          </a:p>
          <a:p>
            <a:r>
              <a:rPr lang="en-US" sz="800" dirty="0"/>
              <a:t>CO = 20000 ppm</a:t>
            </a:r>
          </a:p>
          <a:p>
            <a:r>
              <a:rPr lang="en-US" sz="800" dirty="0"/>
              <a:t>NO2 = 300 ppm</a:t>
            </a:r>
          </a:p>
          <a:p>
            <a:endParaRPr lang="en-US" sz="800" dirty="0"/>
          </a:p>
        </p:txBody>
      </p:sp>
      <p:sp>
        <p:nvSpPr>
          <p:cNvPr id="200" name="TextBox 199"/>
          <p:cNvSpPr txBox="1"/>
          <p:nvPr/>
        </p:nvSpPr>
        <p:spPr>
          <a:xfrm>
            <a:off x="4854877" y="2289155"/>
            <a:ext cx="872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Heavy Smoke</a:t>
            </a:r>
          </a:p>
          <a:p>
            <a:r>
              <a:rPr lang="en-US" sz="800" dirty="0" smtClean="0"/>
              <a:t>O2 </a:t>
            </a:r>
            <a:r>
              <a:rPr lang="en-US" sz="800" dirty="0"/>
              <a:t>= 7 %</a:t>
            </a:r>
          </a:p>
          <a:p>
            <a:r>
              <a:rPr lang="en-US" sz="800" dirty="0"/>
              <a:t>CO = 20000 ppm</a:t>
            </a:r>
          </a:p>
          <a:p>
            <a:r>
              <a:rPr lang="en-US" sz="800" dirty="0"/>
              <a:t>NO2 = 300 ppm</a:t>
            </a:r>
          </a:p>
          <a:p>
            <a:endParaRPr lang="en-US" sz="800" dirty="0"/>
          </a:p>
        </p:txBody>
      </p:sp>
      <p:sp>
        <p:nvSpPr>
          <p:cNvPr id="202" name="TextBox 201"/>
          <p:cNvSpPr txBox="1"/>
          <p:nvPr/>
        </p:nvSpPr>
        <p:spPr>
          <a:xfrm>
            <a:off x="3029047" y="1453530"/>
            <a:ext cx="872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Heavy Smoke</a:t>
            </a:r>
          </a:p>
          <a:p>
            <a:r>
              <a:rPr lang="en-US" sz="800" dirty="0" smtClean="0"/>
              <a:t>O2 </a:t>
            </a:r>
            <a:r>
              <a:rPr lang="en-US" sz="800" dirty="0"/>
              <a:t>= 7 %</a:t>
            </a:r>
          </a:p>
          <a:p>
            <a:r>
              <a:rPr lang="en-US" sz="800" dirty="0"/>
              <a:t>CO = 20000 ppm</a:t>
            </a:r>
          </a:p>
          <a:p>
            <a:r>
              <a:rPr lang="en-US" sz="800" dirty="0"/>
              <a:t>NO2 = 300 ppm</a:t>
            </a:r>
          </a:p>
          <a:p>
            <a:endParaRPr lang="en-US" sz="800" dirty="0"/>
          </a:p>
        </p:txBody>
      </p:sp>
      <p:sp>
        <p:nvSpPr>
          <p:cNvPr id="184" name="TextBox 183"/>
          <p:cNvSpPr txBox="1"/>
          <p:nvPr/>
        </p:nvSpPr>
        <p:spPr>
          <a:xfrm>
            <a:off x="1179592" y="8402897"/>
            <a:ext cx="10515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Heavy Smoke</a:t>
            </a:r>
          </a:p>
          <a:p>
            <a:r>
              <a:rPr lang="en-US" sz="800" dirty="0" smtClean="0"/>
              <a:t>O2 </a:t>
            </a:r>
            <a:r>
              <a:rPr lang="en-US" sz="800" dirty="0"/>
              <a:t>= 7 %</a:t>
            </a:r>
          </a:p>
          <a:p>
            <a:r>
              <a:rPr lang="en-US" sz="800" dirty="0"/>
              <a:t>CO = 20000 ppm</a:t>
            </a:r>
          </a:p>
          <a:p>
            <a:r>
              <a:rPr lang="en-US" sz="800" dirty="0"/>
              <a:t>NO2 = 300 ppm</a:t>
            </a:r>
          </a:p>
          <a:p>
            <a:endParaRPr lang="en-US" sz="8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840080" y="2750820"/>
            <a:ext cx="214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57133" y="2758316"/>
            <a:ext cx="0" cy="23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882632" y="3081020"/>
            <a:ext cx="214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989770" y="2831231"/>
            <a:ext cx="0" cy="23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5759237" y="6102748"/>
            <a:ext cx="214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5876290" y="6110244"/>
            <a:ext cx="0" cy="23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5801789" y="6432948"/>
            <a:ext cx="214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5908927" y="6183159"/>
            <a:ext cx="0" cy="23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39555" y="2412266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 set of</a:t>
            </a:r>
          </a:p>
          <a:p>
            <a:r>
              <a:rPr lang="en-US" sz="800" dirty="0" smtClean="0"/>
              <a:t>Building </a:t>
            </a:r>
          </a:p>
          <a:p>
            <a:r>
              <a:rPr lang="en-US" sz="800" dirty="0" smtClean="0"/>
              <a:t>Material</a:t>
            </a:r>
            <a:endParaRPr lang="en-US" sz="800" dirty="0"/>
          </a:p>
        </p:txBody>
      </p:sp>
      <p:cxnSp>
        <p:nvCxnSpPr>
          <p:cNvPr id="59" name="Straight Arrow Connector 58"/>
          <p:cNvCxnSpPr>
            <a:stCxn id="57" idx="2"/>
          </p:cNvCxnSpPr>
          <p:nvPr/>
        </p:nvCxnSpPr>
        <p:spPr>
          <a:xfrm>
            <a:off x="513028" y="2873931"/>
            <a:ext cx="385276" cy="56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133495" y="2293620"/>
            <a:ext cx="489929" cy="411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887393" y="2882078"/>
            <a:ext cx="11272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XXXXXXXXXXXXXX</a:t>
            </a:r>
            <a:endParaRPr lang="en-US" sz="1000" dirty="0"/>
          </a:p>
        </p:txBody>
      </p:sp>
      <p:sp>
        <p:nvSpPr>
          <p:cNvPr id="256" name="TextBox 255"/>
          <p:cNvSpPr txBox="1"/>
          <p:nvPr/>
        </p:nvSpPr>
        <p:spPr>
          <a:xfrm>
            <a:off x="2887393" y="3284221"/>
            <a:ext cx="11272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XXXXXXXXXXXXXX</a:t>
            </a:r>
            <a:endParaRPr lang="en-US" sz="10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2151119" y="4125734"/>
            <a:ext cx="0" cy="378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142860" y="4499943"/>
            <a:ext cx="746011" cy="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2971800" y="4450537"/>
            <a:ext cx="366764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flipH="1">
            <a:off x="2200461" y="4148341"/>
            <a:ext cx="1569" cy="29657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2231095" y="4444915"/>
            <a:ext cx="684267" cy="562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2972664" y="4514283"/>
            <a:ext cx="36676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4127981" y="4217747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76" name="TextBox 275"/>
          <p:cNvSpPr txBox="1"/>
          <p:nvPr/>
        </p:nvSpPr>
        <p:spPr>
          <a:xfrm>
            <a:off x="4953763" y="4217747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78" name="TextBox 277"/>
          <p:cNvSpPr txBox="1"/>
          <p:nvPr/>
        </p:nvSpPr>
        <p:spPr>
          <a:xfrm>
            <a:off x="5543416" y="4202018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79" name="TextBox 278"/>
          <p:cNvSpPr txBox="1"/>
          <p:nvPr/>
        </p:nvSpPr>
        <p:spPr>
          <a:xfrm>
            <a:off x="3265544" y="3697537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cxnSp>
        <p:nvCxnSpPr>
          <p:cNvPr id="299" name="Straight Arrow Connector 298"/>
          <p:cNvCxnSpPr>
            <a:endCxn id="174" idx="3"/>
          </p:cNvCxnSpPr>
          <p:nvPr/>
        </p:nvCxnSpPr>
        <p:spPr>
          <a:xfrm flipV="1">
            <a:off x="5483600" y="4277860"/>
            <a:ext cx="544380" cy="1014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 flipV="1">
            <a:off x="5999286" y="4477669"/>
            <a:ext cx="149449" cy="743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5460949" y="7551057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305" name="TextBox 304"/>
          <p:cNvSpPr txBox="1"/>
          <p:nvPr/>
        </p:nvSpPr>
        <p:spPr>
          <a:xfrm>
            <a:off x="4660157" y="7879377"/>
            <a:ext cx="978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Water Valve </a:t>
            </a:r>
          </a:p>
          <a:p>
            <a:pPr algn="ctr"/>
            <a:r>
              <a:rPr lang="en-US" sz="1000" dirty="0" smtClean="0"/>
              <a:t>(OFF)</a:t>
            </a:r>
            <a:endParaRPr lang="en-US" sz="1000" dirty="0"/>
          </a:p>
        </p:txBody>
      </p:sp>
      <p:cxnSp>
        <p:nvCxnSpPr>
          <p:cNvPr id="307" name="Straight Arrow Connector 306"/>
          <p:cNvCxnSpPr>
            <a:stCxn id="305" idx="0"/>
          </p:cNvCxnSpPr>
          <p:nvPr/>
        </p:nvCxnSpPr>
        <p:spPr>
          <a:xfrm flipV="1">
            <a:off x="5149625" y="7752277"/>
            <a:ext cx="427093" cy="127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>
            <a:off x="2444396" y="3902795"/>
            <a:ext cx="66278" cy="332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 flipV="1">
            <a:off x="2547207" y="4942483"/>
            <a:ext cx="136743" cy="209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6050827" y="7079345"/>
            <a:ext cx="0" cy="698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6176386" y="7073540"/>
            <a:ext cx="0" cy="698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6303846" y="7079344"/>
            <a:ext cx="0" cy="698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>
            <a:off x="6415026" y="7079343"/>
            <a:ext cx="1" cy="683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>
            <a:off x="6526320" y="7073538"/>
            <a:ext cx="0" cy="698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84" idx="1"/>
          </p:cNvCxnSpPr>
          <p:nvPr/>
        </p:nvCxnSpPr>
        <p:spPr>
          <a:xfrm flipH="1" flipV="1">
            <a:off x="676068" y="8750378"/>
            <a:ext cx="503524" cy="6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2223451" y="3689064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Bob E.</a:t>
            </a:r>
            <a:endParaRPr lang="en-US" sz="1200" dirty="0"/>
          </a:p>
        </p:txBody>
      </p:sp>
      <p:sp>
        <p:nvSpPr>
          <p:cNvPr id="330" name="TextBox 329"/>
          <p:cNvSpPr txBox="1"/>
          <p:nvPr/>
        </p:nvSpPr>
        <p:spPr>
          <a:xfrm>
            <a:off x="3286070" y="420644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74" name="Lightning Bolt 173"/>
          <p:cNvSpPr/>
          <p:nvPr/>
        </p:nvSpPr>
        <p:spPr>
          <a:xfrm>
            <a:off x="5864312" y="4059977"/>
            <a:ext cx="353100" cy="315539"/>
          </a:xfrm>
          <a:prstGeom prst="lightningBol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16200000">
            <a:off x="1872607" y="440098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4014625" y="2835912"/>
            <a:ext cx="0" cy="448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4118293" y="2852907"/>
            <a:ext cx="0" cy="448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 rot="17431132">
            <a:off x="2001480" y="2477079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 Timbers</a:t>
            </a:r>
            <a:endParaRPr lang="en-US" sz="1100" dirty="0"/>
          </a:p>
        </p:txBody>
      </p:sp>
      <p:cxnSp>
        <p:nvCxnSpPr>
          <p:cNvPr id="238" name="Straight Arrow Connector 237"/>
          <p:cNvCxnSpPr/>
          <p:nvPr/>
        </p:nvCxnSpPr>
        <p:spPr>
          <a:xfrm flipH="1">
            <a:off x="4175125" y="2950967"/>
            <a:ext cx="177903" cy="9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2887393" y="2392366"/>
            <a:ext cx="0" cy="448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791832" y="2412927"/>
            <a:ext cx="0" cy="448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 rot="2425853">
            <a:off x="4111687" y="2849213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 Timbers</a:t>
            </a:r>
            <a:endParaRPr lang="en-US" sz="1100" dirty="0"/>
          </a:p>
        </p:txBody>
      </p:sp>
      <p:cxnSp>
        <p:nvCxnSpPr>
          <p:cNvPr id="246" name="Straight Arrow Connector 245"/>
          <p:cNvCxnSpPr/>
          <p:nvPr/>
        </p:nvCxnSpPr>
        <p:spPr>
          <a:xfrm flipV="1">
            <a:off x="2408256" y="2630808"/>
            <a:ext cx="338911" cy="120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Oval 253"/>
          <p:cNvSpPr/>
          <p:nvPr/>
        </p:nvSpPr>
        <p:spPr>
          <a:xfrm>
            <a:off x="2334593" y="4201237"/>
            <a:ext cx="106345" cy="111495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2442507" y="4256984"/>
            <a:ext cx="13256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75906" y="4201237"/>
            <a:ext cx="63076" cy="55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575906" y="4256985"/>
            <a:ext cx="63076" cy="55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Flowchart: Summing Junction 285"/>
          <p:cNvSpPr/>
          <p:nvPr/>
        </p:nvSpPr>
        <p:spPr>
          <a:xfrm>
            <a:off x="2031244" y="4367177"/>
            <a:ext cx="95427" cy="77738"/>
          </a:xfrm>
          <a:prstGeom prst="flowChartSummingJunction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lowchart: Summing Junction 286"/>
          <p:cNvSpPr/>
          <p:nvPr/>
        </p:nvSpPr>
        <p:spPr>
          <a:xfrm>
            <a:off x="2271876" y="4356246"/>
            <a:ext cx="95427" cy="77738"/>
          </a:xfrm>
          <a:prstGeom prst="flowChartSummingJunction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lowchart: Summing Junction 287"/>
          <p:cNvSpPr/>
          <p:nvPr/>
        </p:nvSpPr>
        <p:spPr>
          <a:xfrm>
            <a:off x="2525837" y="4367177"/>
            <a:ext cx="95427" cy="77738"/>
          </a:xfrm>
          <a:prstGeom prst="flowChartSummingJunction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lowchart: Summing Junction 288"/>
          <p:cNvSpPr/>
          <p:nvPr/>
        </p:nvSpPr>
        <p:spPr>
          <a:xfrm>
            <a:off x="2796611" y="4363531"/>
            <a:ext cx="95427" cy="77738"/>
          </a:xfrm>
          <a:prstGeom prst="flowChartSummingJunction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2494035" y="4857555"/>
            <a:ext cx="106345" cy="111495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2" name="Straight Connector 221"/>
          <p:cNvCxnSpPr/>
          <p:nvPr/>
        </p:nvCxnSpPr>
        <p:spPr>
          <a:xfrm>
            <a:off x="2601949" y="4913302"/>
            <a:ext cx="13256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2735348" y="4857555"/>
            <a:ext cx="63076" cy="55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2735348" y="4913303"/>
            <a:ext cx="63076" cy="55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1177371" y="5037325"/>
            <a:ext cx="111613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Unsafe Roof </a:t>
            </a:r>
          </a:p>
          <a:p>
            <a:pPr algn="ctr"/>
            <a:r>
              <a:rPr lang="en-US" sz="1000" dirty="0"/>
              <a:t>Scalable </a:t>
            </a:r>
          </a:p>
          <a:p>
            <a:endParaRPr lang="en-US" dirty="0"/>
          </a:p>
        </p:txBody>
      </p:sp>
      <p:cxnSp>
        <p:nvCxnSpPr>
          <p:cNvPr id="252" name="Straight Arrow Connector 251"/>
          <p:cNvCxnSpPr/>
          <p:nvPr/>
        </p:nvCxnSpPr>
        <p:spPr>
          <a:xfrm flipV="1">
            <a:off x="1832601" y="4533825"/>
            <a:ext cx="555164" cy="617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3049979" y="6282572"/>
            <a:ext cx="821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Light </a:t>
            </a:r>
            <a:r>
              <a:rPr lang="en-US" sz="800" dirty="0"/>
              <a:t>Smoke</a:t>
            </a:r>
          </a:p>
          <a:p>
            <a:r>
              <a:rPr lang="en-US" sz="800" dirty="0" smtClean="0"/>
              <a:t>O2 </a:t>
            </a:r>
            <a:r>
              <a:rPr lang="en-US" sz="800" dirty="0"/>
              <a:t>= </a:t>
            </a:r>
            <a:r>
              <a:rPr lang="en-US" sz="800" dirty="0" smtClean="0"/>
              <a:t>16.5 </a:t>
            </a:r>
            <a:r>
              <a:rPr lang="en-US" sz="800" dirty="0"/>
              <a:t>%</a:t>
            </a:r>
          </a:p>
          <a:p>
            <a:r>
              <a:rPr lang="en-US" sz="800" dirty="0"/>
              <a:t>CO = </a:t>
            </a:r>
            <a:r>
              <a:rPr lang="en-US" sz="800" dirty="0" smtClean="0"/>
              <a:t>1250 </a:t>
            </a:r>
            <a:r>
              <a:rPr lang="en-US" sz="800" dirty="0"/>
              <a:t>ppm</a:t>
            </a:r>
          </a:p>
          <a:p>
            <a:r>
              <a:rPr lang="en-US" sz="800" dirty="0"/>
              <a:t>NO2 = </a:t>
            </a:r>
            <a:r>
              <a:rPr lang="en-US" sz="800" dirty="0" smtClean="0"/>
              <a:t>21 </a:t>
            </a:r>
            <a:r>
              <a:rPr lang="en-US" sz="800" dirty="0"/>
              <a:t>ppm</a:t>
            </a:r>
          </a:p>
          <a:p>
            <a:endParaRPr lang="en-US" sz="80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448396" y="6849841"/>
            <a:ext cx="7063" cy="439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>
            <a:off x="2638983" y="6636515"/>
            <a:ext cx="163473" cy="642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2109859" y="7609110"/>
            <a:ext cx="106345" cy="111495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7" name="Straight Connector 266"/>
          <p:cNvCxnSpPr/>
          <p:nvPr/>
        </p:nvCxnSpPr>
        <p:spPr>
          <a:xfrm>
            <a:off x="2217773" y="7664857"/>
            <a:ext cx="13256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2351172" y="7609110"/>
            <a:ext cx="63076" cy="55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>
            <a:off x="2351172" y="7664858"/>
            <a:ext cx="63076" cy="55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>
            <a:off x="2094116" y="6934711"/>
            <a:ext cx="106345" cy="111495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4" name="Straight Connector 273"/>
          <p:cNvCxnSpPr/>
          <p:nvPr/>
        </p:nvCxnSpPr>
        <p:spPr>
          <a:xfrm>
            <a:off x="2202030" y="6990458"/>
            <a:ext cx="13256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flipV="1">
            <a:off x="2335429" y="6934711"/>
            <a:ext cx="63076" cy="55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>
            <a:off x="2335429" y="6990459"/>
            <a:ext cx="63076" cy="55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>
            <a:off x="2268311" y="6934711"/>
            <a:ext cx="0" cy="1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2268311" y="7601648"/>
            <a:ext cx="0" cy="1189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01" idx="0"/>
          </p:cNvCxnSpPr>
          <p:nvPr/>
        </p:nvCxnSpPr>
        <p:spPr>
          <a:xfrm flipH="1" flipV="1">
            <a:off x="2301633" y="7720606"/>
            <a:ext cx="261440" cy="97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1838740" y="6572842"/>
            <a:ext cx="575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Ron E.</a:t>
            </a:r>
            <a:endParaRPr lang="en-US" sz="1200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2143381" y="6786661"/>
            <a:ext cx="150129" cy="163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>
            <a:stCxn id="192" idx="0"/>
          </p:cNvCxnSpPr>
          <p:nvPr/>
        </p:nvCxnSpPr>
        <p:spPr>
          <a:xfrm flipH="1" flipV="1">
            <a:off x="3395923" y="4648200"/>
            <a:ext cx="99508" cy="394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>
            <a:off x="1309741" y="4742595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PC</a:t>
            </a:r>
            <a:endParaRPr lang="en-US" sz="1000" dirty="0"/>
          </a:p>
        </p:txBody>
      </p:sp>
      <p:sp>
        <p:nvSpPr>
          <p:cNvPr id="303" name="Isosceles Triangle 302"/>
          <p:cNvSpPr/>
          <p:nvPr/>
        </p:nvSpPr>
        <p:spPr>
          <a:xfrm>
            <a:off x="6051973" y="4105107"/>
            <a:ext cx="100740" cy="142782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TextBox 307"/>
          <p:cNvSpPr txBox="1"/>
          <p:nvPr/>
        </p:nvSpPr>
        <p:spPr>
          <a:xfrm>
            <a:off x="4735960" y="5186528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4160 v Cable arcing</a:t>
            </a:r>
          </a:p>
          <a:p>
            <a:pPr algn="ctr"/>
            <a:r>
              <a:rPr lang="en-US" sz="800" dirty="0" smtClean="0"/>
              <a:t> and on fire</a:t>
            </a:r>
            <a:endParaRPr lang="en-US" sz="8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363171" y="1807473"/>
            <a:ext cx="715619" cy="686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4866234" y="3459688"/>
            <a:ext cx="872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Heavy Smoke</a:t>
            </a:r>
          </a:p>
          <a:p>
            <a:r>
              <a:rPr lang="en-US" sz="800" dirty="0" smtClean="0"/>
              <a:t>O2 </a:t>
            </a:r>
            <a:r>
              <a:rPr lang="en-US" sz="800" dirty="0"/>
              <a:t>= 7 %</a:t>
            </a:r>
          </a:p>
          <a:p>
            <a:r>
              <a:rPr lang="en-US" sz="800" dirty="0"/>
              <a:t>CO = 20000 ppm</a:t>
            </a:r>
          </a:p>
          <a:p>
            <a:r>
              <a:rPr lang="en-US" sz="800" dirty="0"/>
              <a:t>NO2 = 300 ppm</a:t>
            </a:r>
          </a:p>
          <a:p>
            <a:endParaRPr lang="en-US" sz="800" dirty="0"/>
          </a:p>
        </p:txBody>
      </p:sp>
      <p:cxnSp>
        <p:nvCxnSpPr>
          <p:cNvPr id="226" name="Straight Arrow Connector 225"/>
          <p:cNvCxnSpPr/>
          <p:nvPr/>
        </p:nvCxnSpPr>
        <p:spPr>
          <a:xfrm>
            <a:off x="5251332" y="4022257"/>
            <a:ext cx="776648" cy="698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1340936" y="412484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09" name="TextBox 208"/>
          <p:cNvSpPr txBox="1"/>
          <p:nvPr/>
        </p:nvSpPr>
        <p:spPr>
          <a:xfrm>
            <a:off x="1215456" y="4131463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10" name="TextBox 209"/>
          <p:cNvSpPr txBox="1"/>
          <p:nvPr/>
        </p:nvSpPr>
        <p:spPr>
          <a:xfrm>
            <a:off x="1088889" y="4131331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15" name="TextBox 214"/>
          <p:cNvSpPr txBox="1"/>
          <p:nvPr/>
        </p:nvSpPr>
        <p:spPr>
          <a:xfrm>
            <a:off x="1491016" y="4129047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16" name="TextBox 215"/>
          <p:cNvSpPr txBox="1"/>
          <p:nvPr/>
        </p:nvSpPr>
        <p:spPr>
          <a:xfrm>
            <a:off x="1295401" y="4307167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cxnSp>
        <p:nvCxnSpPr>
          <p:cNvPr id="230" name="Straight Arrow Connector 229"/>
          <p:cNvCxnSpPr/>
          <p:nvPr/>
        </p:nvCxnSpPr>
        <p:spPr>
          <a:xfrm flipH="1" flipV="1">
            <a:off x="1444387" y="4514283"/>
            <a:ext cx="71769" cy="315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1088889" y="3647993"/>
            <a:ext cx="324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B-1</a:t>
            </a:r>
            <a:endParaRPr lang="en-US" sz="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1245570" y="3652291"/>
            <a:ext cx="324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B-2</a:t>
            </a:r>
            <a:endParaRPr lang="en-US" sz="800" dirty="0"/>
          </a:p>
        </p:txBody>
      </p:sp>
      <p:sp>
        <p:nvSpPr>
          <p:cNvPr id="240" name="TextBox 239"/>
          <p:cNvSpPr txBox="1"/>
          <p:nvPr/>
        </p:nvSpPr>
        <p:spPr>
          <a:xfrm>
            <a:off x="1407634" y="3651664"/>
            <a:ext cx="324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B-3</a:t>
            </a:r>
            <a:endParaRPr lang="en-US" sz="800" dirty="0"/>
          </a:p>
        </p:txBody>
      </p:sp>
      <p:sp>
        <p:nvSpPr>
          <p:cNvPr id="244" name="TextBox 243"/>
          <p:cNvSpPr txBox="1"/>
          <p:nvPr/>
        </p:nvSpPr>
        <p:spPr>
          <a:xfrm>
            <a:off x="1573377" y="3655384"/>
            <a:ext cx="324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B-4</a:t>
            </a:r>
            <a:endParaRPr lang="en-US" sz="800" dirty="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1233433" y="3814278"/>
            <a:ext cx="24273" cy="371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347864" y="3794528"/>
            <a:ext cx="59770" cy="365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499236" y="3808235"/>
            <a:ext cx="61337" cy="343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stCxn id="244" idx="2"/>
            <a:endCxn id="215" idx="0"/>
          </p:cNvCxnSpPr>
          <p:nvPr/>
        </p:nvCxnSpPr>
        <p:spPr>
          <a:xfrm flipH="1">
            <a:off x="1623424" y="3870828"/>
            <a:ext cx="112017" cy="258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" idx="2"/>
          </p:cNvCxnSpPr>
          <p:nvPr/>
        </p:nvCxnSpPr>
        <p:spPr>
          <a:xfrm>
            <a:off x="4810667" y="4108222"/>
            <a:ext cx="6350" cy="91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5400000">
            <a:off x="4645763" y="435293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cxnSp>
        <p:nvCxnSpPr>
          <p:cNvPr id="291" name="Straight Connector 290"/>
          <p:cNvCxnSpPr/>
          <p:nvPr/>
        </p:nvCxnSpPr>
        <p:spPr>
          <a:xfrm>
            <a:off x="4820013" y="6867143"/>
            <a:ext cx="6350" cy="91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486950" y="4059977"/>
            <a:ext cx="224477" cy="449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Box 292"/>
          <p:cNvSpPr txBox="1"/>
          <p:nvPr/>
        </p:nvSpPr>
        <p:spPr>
          <a:xfrm>
            <a:off x="4107381" y="6388176"/>
            <a:ext cx="67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Check</a:t>
            </a:r>
          </a:p>
          <a:p>
            <a:r>
              <a:rPr lang="en-US" sz="1200" dirty="0" smtClean="0"/>
              <a:t>Curtain </a:t>
            </a:r>
            <a:endParaRPr lang="en-US" sz="1200" dirty="0"/>
          </a:p>
        </p:txBody>
      </p:sp>
      <p:cxnSp>
        <p:nvCxnSpPr>
          <p:cNvPr id="88" name="Straight Arrow Connector 87"/>
          <p:cNvCxnSpPr>
            <a:stCxn id="293" idx="2"/>
          </p:cNvCxnSpPr>
          <p:nvPr/>
        </p:nvCxnSpPr>
        <p:spPr>
          <a:xfrm>
            <a:off x="4444044" y="6849841"/>
            <a:ext cx="332147" cy="389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5585119" y="3884181"/>
            <a:ext cx="11272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XXXXXXXXXXXXXX</a:t>
            </a:r>
            <a:endParaRPr lang="en-US" sz="1000" dirty="0"/>
          </a:p>
        </p:txBody>
      </p:sp>
      <p:sp>
        <p:nvSpPr>
          <p:cNvPr id="227" name="TextBox 226"/>
          <p:cNvSpPr txBox="1"/>
          <p:nvPr/>
        </p:nvSpPr>
        <p:spPr>
          <a:xfrm>
            <a:off x="5593512" y="3451316"/>
            <a:ext cx="11272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XXXXXXXXXXXXXX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5694710" y="289950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Caved </a:t>
            </a:r>
          </a:p>
          <a:p>
            <a:pPr algn="ctr"/>
            <a:r>
              <a:rPr lang="en-US" sz="1000" dirty="0" smtClean="0"/>
              <a:t>Impassable</a:t>
            </a:r>
            <a:endParaRPr lang="en-US" sz="1000" dirty="0"/>
          </a:p>
        </p:txBody>
      </p:sp>
      <p:cxnSp>
        <p:nvCxnSpPr>
          <p:cNvPr id="228" name="Straight Connector 227"/>
          <p:cNvCxnSpPr/>
          <p:nvPr/>
        </p:nvCxnSpPr>
        <p:spPr>
          <a:xfrm>
            <a:off x="5866374" y="3322955"/>
            <a:ext cx="139186" cy="691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5876290" y="3322955"/>
            <a:ext cx="263268" cy="25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8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052977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5039248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86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94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5266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430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718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64429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03277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8600" y="457200"/>
            <a:ext cx="6400800" cy="1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43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63908" y="7992962"/>
            <a:ext cx="1849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Placard Map</a:t>
            </a:r>
            <a:endParaRPr lang="en-US" sz="24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715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3325" y="86868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94066" y="77724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155" y="181597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82696" y="176851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35508" y="173502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3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864429" y="7782448"/>
            <a:ext cx="83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6200000">
            <a:off x="4021070" y="2008779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966523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4429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6200000">
            <a:off x="1356074" y="202439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8675971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9233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44039" y="86968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44039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9509" y="87113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31775" y="813146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958263" y="755299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546809" y="71942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295800" y="684940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1859897" y="71326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46809" y="66579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910999" y="635395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520236" y="603319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242374" y="490074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507536" y="443109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297404" y="422511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035518" y="409625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1205026" y="409816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1388134" y="409625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1598980" y="409111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733278" y="448109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2134364" y="437516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2281236" y="409995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2795643" y="439685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2281236" y="482139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21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822489" y="350519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22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818539" y="262743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23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484289" y="16764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24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476779" y="6374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1220235" y="203054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26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2586079" y="249181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27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3258120" y="16624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28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3474416" y="247332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29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3203141" y="292902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3201244" y="336669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31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3225042" y="386130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32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3225043" y="429241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33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3225043" y="45720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34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4143860" y="429241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35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4605310" y="439685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36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3225042" y="714651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37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2795643" y="718757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38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2473422" y="704907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39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2110356" y="686804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2110356" y="756158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41</a:t>
            </a:r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3201244" y="87113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42</a:t>
            </a:r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4629720" y="713405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43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5260626" y="751748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44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5610954" y="751748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5986247" y="86868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46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6150934" y="724048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47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5664628" y="603319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48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5963667" y="455634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49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6004050" y="429500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50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5792787" y="415372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51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5376574" y="429765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52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4910700" y="429765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53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5986247" y="339861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55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963667" y="16764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56</a:t>
            </a:r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269444" y="120319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57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5835508" y="63907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58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865266" y="205714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59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886200" y="292340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60</a:t>
            </a:r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998697" y="388663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51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3494" y="2298832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92088" y="2269894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1167580" y="5014041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86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94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5266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430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718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64429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03277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18697" y="462225"/>
            <a:ext cx="6400800" cy="1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10800000">
            <a:off x="5020765" y="8077200"/>
            <a:ext cx="421910" cy="685800"/>
            <a:chOff x="4598855" y="8077200"/>
            <a:chExt cx="421910" cy="685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800600" y="8077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98855" y="8092552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713325" y="86868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94066" y="77724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155" y="181597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82696" y="176851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35508" y="173502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081980" y="4138577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57400" y="6868048"/>
            <a:ext cx="0" cy="904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81200" y="6868048"/>
            <a:ext cx="0" cy="904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853778" y="8029640"/>
            <a:ext cx="66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#3</a:t>
            </a:r>
          </a:p>
          <a:p>
            <a:pPr algn="ctr"/>
            <a:r>
              <a:rPr lang="en-US" sz="1200" dirty="0" smtClean="0"/>
              <a:t>(Intake)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864429" y="7782448"/>
            <a:ext cx="83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971800" y="3431232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966523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4429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3123891" y="8170215"/>
            <a:ext cx="74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#2  (Intake)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87324" y="8036874"/>
            <a:ext cx="77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#1 </a:t>
            </a:r>
          </a:p>
          <a:p>
            <a:r>
              <a:rPr lang="en-US" sz="1200" dirty="0" smtClean="0"/>
              <a:t>(exhaust)</a:t>
            </a:r>
            <a:endParaRPr lang="en-US" sz="1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961279" y="2969567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966523" y="4138577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895600" y="4138577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2966523" y="7425871"/>
            <a:ext cx="5277" cy="346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2996625" y="6881777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971800" y="6881777"/>
            <a:ext cx="152091" cy="443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 rot="20366577">
            <a:off x="2826107" y="6848049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78" name="TextBox 177"/>
          <p:cNvSpPr txBox="1"/>
          <p:nvPr/>
        </p:nvSpPr>
        <p:spPr>
          <a:xfrm rot="7412246">
            <a:off x="4057449" y="226061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80" name="Straight Connector 179"/>
          <p:cNvCxnSpPr/>
          <p:nvPr/>
        </p:nvCxnSpPr>
        <p:spPr>
          <a:xfrm>
            <a:off x="3910746" y="2293620"/>
            <a:ext cx="66125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 rot="5400000">
            <a:off x="4635475" y="706363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cxnSp>
        <p:nvCxnSpPr>
          <p:cNvPr id="190" name="Straight Connector 189"/>
          <p:cNvCxnSpPr/>
          <p:nvPr/>
        </p:nvCxnSpPr>
        <p:spPr>
          <a:xfrm>
            <a:off x="1139835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68677" y="8674981"/>
            <a:ext cx="854741" cy="10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268677" y="7789310"/>
            <a:ext cx="854741" cy="10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3001629" y="7777424"/>
            <a:ext cx="854741" cy="10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2991109" y="8667226"/>
            <a:ext cx="854741" cy="10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4099914" y="5584316"/>
            <a:ext cx="1225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Heavy </a:t>
            </a:r>
            <a:r>
              <a:rPr lang="en-US" dirty="0" err="1" smtClean="0"/>
              <a:t>Smo</a:t>
            </a:r>
            <a:endParaRPr lang="en-US" dirty="0"/>
          </a:p>
        </p:txBody>
      </p:sp>
      <p:sp>
        <p:nvSpPr>
          <p:cNvPr id="247" name="TextBox 246"/>
          <p:cNvSpPr txBox="1"/>
          <p:nvPr/>
        </p:nvSpPr>
        <p:spPr>
          <a:xfrm rot="7390834">
            <a:off x="1228486" y="226880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504337" y="8708458"/>
            <a:ext cx="1979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VENTILATION MAP</a:t>
            </a:r>
            <a:endParaRPr lang="en-US" b="1" dirty="0"/>
          </a:p>
        </p:txBody>
      </p:sp>
      <p:sp>
        <p:nvSpPr>
          <p:cNvPr id="184" name="Rectangle 183"/>
          <p:cNvSpPr/>
          <p:nvPr/>
        </p:nvSpPr>
        <p:spPr>
          <a:xfrm>
            <a:off x="3943026" y="5044037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9" name="Right Arrow 28"/>
          <p:cNvSpPr/>
          <p:nvPr/>
        </p:nvSpPr>
        <p:spPr>
          <a:xfrm>
            <a:off x="4317284" y="43125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Down Arrow 186"/>
          <p:cNvSpPr/>
          <p:nvPr/>
        </p:nvSpPr>
        <p:spPr>
          <a:xfrm rot="10800000">
            <a:off x="5914811" y="706732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Down Arrow 187"/>
          <p:cNvSpPr/>
          <p:nvPr/>
        </p:nvSpPr>
        <p:spPr>
          <a:xfrm rot="10800000">
            <a:off x="3211509" y="717403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own Arrow 191"/>
          <p:cNvSpPr/>
          <p:nvPr/>
        </p:nvSpPr>
        <p:spPr>
          <a:xfrm rot="10800000">
            <a:off x="3153607" y="49012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own Arrow 192"/>
          <p:cNvSpPr/>
          <p:nvPr/>
        </p:nvSpPr>
        <p:spPr>
          <a:xfrm rot="10800000">
            <a:off x="5964059" y="337849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own Arrow 193"/>
          <p:cNvSpPr/>
          <p:nvPr/>
        </p:nvSpPr>
        <p:spPr>
          <a:xfrm rot="10800000">
            <a:off x="5914811" y="527977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Down Arrow 199"/>
          <p:cNvSpPr/>
          <p:nvPr/>
        </p:nvSpPr>
        <p:spPr>
          <a:xfrm rot="10800000">
            <a:off x="5934070" y="18044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ight Arrow 228"/>
          <p:cNvSpPr/>
          <p:nvPr/>
        </p:nvSpPr>
        <p:spPr>
          <a:xfrm rot="10800000">
            <a:off x="4483981" y="1558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ight Arrow 201"/>
          <p:cNvSpPr/>
          <p:nvPr/>
        </p:nvSpPr>
        <p:spPr>
          <a:xfrm rot="10800000">
            <a:off x="2932338" y="15585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ight Arrow 203"/>
          <p:cNvSpPr/>
          <p:nvPr/>
        </p:nvSpPr>
        <p:spPr>
          <a:xfrm rot="10800000">
            <a:off x="1234200" y="15621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Down Arrow 230"/>
          <p:cNvSpPr/>
          <p:nvPr/>
        </p:nvSpPr>
        <p:spPr>
          <a:xfrm>
            <a:off x="453731" y="32132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Down Arrow 205"/>
          <p:cNvSpPr/>
          <p:nvPr/>
        </p:nvSpPr>
        <p:spPr>
          <a:xfrm>
            <a:off x="421066" y="17806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Down Arrow 209"/>
          <p:cNvSpPr/>
          <p:nvPr/>
        </p:nvSpPr>
        <p:spPr>
          <a:xfrm>
            <a:off x="453731" y="485093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Down Arrow 211"/>
          <p:cNvSpPr/>
          <p:nvPr/>
        </p:nvSpPr>
        <p:spPr>
          <a:xfrm>
            <a:off x="453731" y="630424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Down Arrow 212"/>
          <p:cNvSpPr/>
          <p:nvPr/>
        </p:nvSpPr>
        <p:spPr>
          <a:xfrm>
            <a:off x="453731" y="800210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>
            <a:off x="1551203" y="2835911"/>
            <a:ext cx="1012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WING </a:t>
            </a:r>
          </a:p>
          <a:p>
            <a:r>
              <a:rPr lang="en-US" dirty="0" smtClean="0"/>
              <a:t>CURTAIN</a:t>
            </a:r>
            <a:endParaRPr lang="en-US" dirty="0"/>
          </a:p>
        </p:txBody>
      </p:sp>
      <p:cxnSp>
        <p:nvCxnSpPr>
          <p:cNvPr id="252" name="Straight Arrow Connector 251"/>
          <p:cNvCxnSpPr/>
          <p:nvPr/>
        </p:nvCxnSpPr>
        <p:spPr>
          <a:xfrm flipH="1">
            <a:off x="1495810" y="3482242"/>
            <a:ext cx="383230" cy="874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8677" y="4099641"/>
            <a:ext cx="1712523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143000" y="2325624"/>
            <a:ext cx="66125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820013" y="6867143"/>
            <a:ext cx="6350" cy="91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813663" y="4098694"/>
            <a:ext cx="6350" cy="91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5400000">
            <a:off x="4618776" y="426130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3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052977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5039248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86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94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5266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430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718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64429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03277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8600" y="457200"/>
            <a:ext cx="6400800" cy="1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43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38746" y="8698270"/>
            <a:ext cx="231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Ventilation Map</a:t>
            </a:r>
            <a:endParaRPr lang="en-US" sz="24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715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10800000">
            <a:off x="5020765" y="8077200"/>
            <a:ext cx="421910" cy="685800"/>
            <a:chOff x="4598855" y="8077200"/>
            <a:chExt cx="421910" cy="685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800600" y="8077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98855" y="8092552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713325" y="86868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94066" y="77724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155" y="181597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82696" y="176851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35508" y="173502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53778" y="8029640"/>
            <a:ext cx="66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#3</a:t>
            </a:r>
          </a:p>
          <a:p>
            <a:pPr algn="ctr"/>
            <a:r>
              <a:rPr lang="en-US" sz="1200" dirty="0" smtClean="0"/>
              <a:t>(Intake)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864429" y="7782448"/>
            <a:ext cx="83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966523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4429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3123891" y="8170215"/>
            <a:ext cx="74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#2  (Intake)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154" y="8092552"/>
            <a:ext cx="77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#1 </a:t>
            </a:r>
          </a:p>
          <a:p>
            <a:r>
              <a:rPr lang="en-US" sz="1200" dirty="0" smtClean="0"/>
              <a:t>(exhaust)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8675971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9233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44039" y="86968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44039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16200000">
            <a:off x="1276344" y="202439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4057289" y="2031514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91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052977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5039248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86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94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5266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430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718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64429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03277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8600" y="457200"/>
            <a:ext cx="6400800" cy="1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43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10800000">
            <a:off x="5020765" y="8077200"/>
            <a:ext cx="421910" cy="685800"/>
            <a:chOff x="4598855" y="8077200"/>
            <a:chExt cx="421910" cy="685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800600" y="8077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0800000">
              <a:off x="4598855" y="8092552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713325" y="86868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94066" y="77724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155" y="181597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82696" y="176851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35508" y="173502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53778" y="8029640"/>
            <a:ext cx="66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#3</a:t>
            </a:r>
          </a:p>
          <a:p>
            <a:pPr algn="ctr"/>
            <a:r>
              <a:rPr lang="en-US" sz="1200" dirty="0" smtClean="0"/>
              <a:t>(Intake)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864429" y="7782448"/>
            <a:ext cx="83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6200000">
            <a:off x="4021070" y="2008779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966523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4429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3123891" y="8170215"/>
            <a:ext cx="74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#2  (Intake)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154" y="8092552"/>
            <a:ext cx="77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#1 </a:t>
            </a:r>
          </a:p>
          <a:p>
            <a:r>
              <a:rPr lang="en-US" sz="1200" dirty="0" smtClean="0"/>
              <a:t>(exhaust)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1356074" y="202439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8675971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9233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44039" y="86968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44039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835279" y="8696848"/>
            <a:ext cx="1187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Team Map</a:t>
            </a:r>
          </a:p>
        </p:txBody>
      </p:sp>
    </p:spTree>
    <p:extLst>
      <p:ext uri="{BB962C8B-B14F-4D97-AF65-F5344CB8AC3E}">
        <p14:creationId xmlns:p14="http://schemas.microsoft.com/office/powerpoint/2010/main" val="12984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052977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5039248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86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94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5266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430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718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64429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03277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8600" y="457200"/>
            <a:ext cx="6400800" cy="1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43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10800000">
            <a:off x="5020765" y="8077200"/>
            <a:ext cx="421910" cy="685800"/>
            <a:chOff x="4598855" y="8077200"/>
            <a:chExt cx="421910" cy="685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800600" y="8077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98855" y="8092552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713325" y="86868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94066" y="77724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155" y="181597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82696" y="176851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35508" y="173502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53778" y="8029640"/>
            <a:ext cx="66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#3</a:t>
            </a:r>
          </a:p>
          <a:p>
            <a:pPr algn="ctr"/>
            <a:r>
              <a:rPr lang="en-US" sz="1200" dirty="0" smtClean="0"/>
              <a:t>(Intake)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864429" y="7782448"/>
            <a:ext cx="83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6200000">
            <a:off x="4021070" y="2008779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966523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4429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3123891" y="8170215"/>
            <a:ext cx="74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#2  (Intake)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154" y="8092552"/>
            <a:ext cx="77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#1 </a:t>
            </a:r>
          </a:p>
          <a:p>
            <a:r>
              <a:rPr lang="en-US" sz="1200" dirty="0" smtClean="0"/>
              <a:t>(exhaust)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1356074" y="202439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8675971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9233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44039" y="86968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44039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460339" y="8696848"/>
            <a:ext cx="202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Fresh Air Base Map</a:t>
            </a:r>
          </a:p>
        </p:txBody>
      </p:sp>
    </p:spTree>
    <p:extLst>
      <p:ext uri="{BB962C8B-B14F-4D97-AF65-F5344CB8AC3E}">
        <p14:creationId xmlns:p14="http://schemas.microsoft.com/office/powerpoint/2010/main" val="22722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052977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5039248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86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94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5266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430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718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64429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03277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8600" y="457200"/>
            <a:ext cx="6400800" cy="1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43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10800000">
            <a:off x="5020765" y="8077200"/>
            <a:ext cx="421910" cy="685800"/>
            <a:chOff x="4598855" y="8077200"/>
            <a:chExt cx="421910" cy="685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800600" y="8077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98855" y="8092552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713325" y="86868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94066" y="77724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155" y="181597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82696" y="176851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35508" y="173502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53778" y="8029640"/>
            <a:ext cx="66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#3</a:t>
            </a:r>
          </a:p>
          <a:p>
            <a:pPr algn="ctr"/>
            <a:r>
              <a:rPr lang="en-US" sz="1200" dirty="0" smtClean="0"/>
              <a:t>(Intake)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864429" y="7782448"/>
            <a:ext cx="83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6200000">
            <a:off x="4021070" y="2008779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966523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4429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3123891" y="8170215"/>
            <a:ext cx="74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#2  (Intake)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154" y="8092552"/>
            <a:ext cx="77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#1 </a:t>
            </a:r>
          </a:p>
          <a:p>
            <a:r>
              <a:rPr lang="en-US" sz="1200" dirty="0" smtClean="0"/>
              <a:t>(exhaust)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1356074" y="202439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8675971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9233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44039" y="86968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44039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466052" y="8696848"/>
            <a:ext cx="1859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Co-Captain’s Map</a:t>
            </a:r>
          </a:p>
        </p:txBody>
      </p:sp>
    </p:spTree>
    <p:extLst>
      <p:ext uri="{BB962C8B-B14F-4D97-AF65-F5344CB8AC3E}">
        <p14:creationId xmlns:p14="http://schemas.microsoft.com/office/powerpoint/2010/main" val="20914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052977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5039248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86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94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5266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430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718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64429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03277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8600" y="457200"/>
            <a:ext cx="6400800" cy="1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43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10800000">
            <a:off x="5020765" y="8077200"/>
            <a:ext cx="421910" cy="685800"/>
            <a:chOff x="4598855" y="8077200"/>
            <a:chExt cx="421910" cy="685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800600" y="8077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98855" y="8092552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713325" y="86868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94066" y="77724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155" y="181597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82696" y="176851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35508" y="173502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3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2057400" y="6868048"/>
            <a:ext cx="0" cy="904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81200" y="6868048"/>
            <a:ext cx="0" cy="904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853778" y="8029640"/>
            <a:ext cx="66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#3</a:t>
            </a:r>
          </a:p>
          <a:p>
            <a:pPr algn="ctr"/>
            <a:r>
              <a:rPr lang="en-US" sz="1200" dirty="0" smtClean="0"/>
              <a:t>(Intake)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864429" y="7782448"/>
            <a:ext cx="83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8578058">
            <a:off x="3975791" y="2249284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966523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4429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3123891" y="8170215"/>
            <a:ext cx="74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#2  (Intake)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154" y="8092552"/>
            <a:ext cx="77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#1 </a:t>
            </a:r>
          </a:p>
          <a:p>
            <a:r>
              <a:rPr lang="en-US" sz="1200" dirty="0" smtClean="0"/>
              <a:t>(exhaust)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 rot="18603343">
            <a:off x="1207113" y="2224631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8675971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9233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44039" y="86968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44039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742402" y="8696848"/>
            <a:ext cx="1373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Judges’ Map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846173" y="4114800"/>
            <a:ext cx="0" cy="904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944039" y="4114800"/>
            <a:ext cx="0" cy="904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10667" y="4108222"/>
            <a:ext cx="6350" cy="91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76491" y="6859374"/>
            <a:ext cx="6350" cy="91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5400000">
            <a:off x="4645763" y="435293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 rot="5400000">
            <a:off x="4612888" y="705861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33495" y="2293620"/>
            <a:ext cx="489929" cy="411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86200" y="2305153"/>
            <a:ext cx="489929" cy="411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1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2286000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052977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5039248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86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9400" y="457200"/>
            <a:ext cx="0" cy="822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5266" y="13716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430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71800" y="4572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64429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03277" y="458875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8600" y="457200"/>
            <a:ext cx="6400800" cy="1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3000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43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7772400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10800000">
            <a:off x="5020765" y="8077200"/>
            <a:ext cx="421910" cy="685800"/>
            <a:chOff x="4598855" y="8077200"/>
            <a:chExt cx="421910" cy="685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800600" y="8077200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98855" y="8092552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713325" y="86868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94066" y="7772400"/>
            <a:ext cx="9261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155" y="181597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82696" y="176851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35508" y="173502"/>
            <a:ext cx="62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Entry 3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864429" y="7782448"/>
            <a:ext cx="83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6200000">
            <a:off x="4021070" y="2008779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966523" y="7771619"/>
            <a:ext cx="0" cy="904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4429" y="7782448"/>
            <a:ext cx="18235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6200000">
            <a:off x="1356074" y="2024390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8675971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39233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44039" y="86968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44039" y="7782448"/>
            <a:ext cx="903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544700" y="8774668"/>
            <a:ext cx="1898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Construction Map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169629" y="7181724"/>
            <a:ext cx="2649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10’ entries &amp; 10’ crosscuts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69628" y="1698117"/>
            <a:ext cx="2649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10’ entries &amp; 10’ crosscuts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0261" y="5630482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20’ x 20’</a:t>
            </a:r>
          </a:p>
          <a:p>
            <a:pPr algn="ctr"/>
            <a:r>
              <a:rPr lang="en-US" dirty="0"/>
              <a:t>pillar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23891" y="5630481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20’ x 20’</a:t>
            </a:r>
          </a:p>
          <a:p>
            <a:pPr algn="ctr"/>
            <a:r>
              <a:rPr lang="en-US" dirty="0"/>
              <a:t>pillar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39810" y="287723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20’ x 20’</a:t>
            </a:r>
          </a:p>
          <a:p>
            <a:pPr algn="ctr"/>
            <a:r>
              <a:rPr lang="en-US" dirty="0"/>
              <a:t>pillar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00400" y="2898498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20’ x 20’</a:t>
            </a:r>
          </a:p>
          <a:p>
            <a:pPr algn="ctr"/>
            <a:r>
              <a:rPr lang="en-US" dirty="0"/>
              <a:t>pillar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123891" y="59290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20’ x 10’</a:t>
            </a:r>
          </a:p>
          <a:p>
            <a:pPr algn="ctr"/>
            <a:r>
              <a:rPr lang="en-US" dirty="0"/>
              <a:t>pillar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35428" y="59290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20’ x 10’</a:t>
            </a:r>
          </a:p>
          <a:p>
            <a:pPr algn="ctr"/>
            <a:r>
              <a:rPr lang="en-US" dirty="0"/>
              <a:t>pillar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102081" y="4387334"/>
            <a:ext cx="2649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10’ entries &amp; 10’ crosscuts</a:t>
            </a:r>
          </a:p>
        </p:txBody>
      </p:sp>
    </p:spTree>
    <p:extLst>
      <p:ext uri="{BB962C8B-B14F-4D97-AF65-F5344CB8AC3E}">
        <p14:creationId xmlns:p14="http://schemas.microsoft.com/office/powerpoint/2010/main" val="34091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581</Words>
  <Application>Microsoft Office PowerPoint</Application>
  <PresentationFormat>On-screen Show (4:3)</PresentationFormat>
  <Paragraphs>297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Gutierrez, Nick A. - MSHA</dc:creator>
  <cp:lastModifiedBy>Gutierrez, Nick A. - MSHA</cp:lastModifiedBy>
  <cp:revision>38</cp:revision>
  <cp:lastPrinted>2014-05-06T20:20:39Z</cp:lastPrinted>
  <dcterms:created xsi:type="dcterms:W3CDTF">2014-04-30T01:05:34Z</dcterms:created>
  <dcterms:modified xsi:type="dcterms:W3CDTF">2014-05-06T20:23:04Z</dcterms:modified>
</cp:coreProperties>
</file>