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7" r:id="rId4"/>
    <p:sldId id="266" r:id="rId5"/>
    <p:sldId id="258" r:id="rId6"/>
    <p:sldId id="260" r:id="rId7"/>
    <p:sldId id="261" r:id="rId8"/>
    <p:sldId id="262" r:id="rId9"/>
    <p:sldId id="264" r:id="rId10"/>
    <p:sldId id="265" r:id="rId11"/>
    <p:sldId id="2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08" autoAdjust="0"/>
    <p:restoredTop sz="94660"/>
  </p:normalViewPr>
  <p:slideViewPr>
    <p:cSldViewPr>
      <p:cViewPr varScale="1">
        <p:scale>
          <a:sx n="87" d="100"/>
          <a:sy n="87"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C29676-EE63-4BE8-B630-0AEF5E5CFDF4}"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57453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9676-EE63-4BE8-B630-0AEF5E5CFDF4}"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236202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9676-EE63-4BE8-B630-0AEF5E5CFDF4}"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57801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29676-EE63-4BE8-B630-0AEF5E5CFDF4}"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1619966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C29676-EE63-4BE8-B630-0AEF5E5CFDF4}" type="datetimeFigureOut">
              <a:rPr lang="en-US" smtClean="0"/>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1750756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C29676-EE63-4BE8-B630-0AEF5E5CFDF4}"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352620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C29676-EE63-4BE8-B630-0AEF5E5CFDF4}" type="datetimeFigureOut">
              <a:rPr lang="en-US" smtClean="0"/>
              <a:t>6/20/2013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22518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C29676-EE63-4BE8-B630-0AEF5E5CFDF4}" type="datetimeFigureOut">
              <a:rPr lang="en-US" smtClean="0"/>
              <a:t>6/20/2013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4293909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29676-EE63-4BE8-B630-0AEF5E5CFDF4}" type="datetimeFigureOut">
              <a:rPr lang="en-US" smtClean="0"/>
              <a:t>6/20/2013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59117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9676-EE63-4BE8-B630-0AEF5E5CFDF4}"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257979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C29676-EE63-4BE8-B630-0AEF5E5CFDF4}" type="datetimeFigureOut">
              <a:rPr lang="en-US" smtClean="0"/>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5EACB8-EC4A-4296-9A55-4F219259124A}" type="slidenum">
              <a:rPr lang="en-US" smtClean="0"/>
              <a:t>‹#›</a:t>
            </a:fld>
            <a:endParaRPr lang="en-US"/>
          </a:p>
        </p:txBody>
      </p:sp>
    </p:spTree>
    <p:extLst>
      <p:ext uri="{BB962C8B-B14F-4D97-AF65-F5344CB8AC3E}">
        <p14:creationId xmlns:p14="http://schemas.microsoft.com/office/powerpoint/2010/main" val="181537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29676-EE63-4BE8-B630-0AEF5E5CFDF4}" type="datetimeFigureOut">
              <a:rPr lang="en-US" smtClean="0"/>
              <a:t>6/20/2013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5EACB8-EC4A-4296-9A55-4F219259124A}" type="slidenum">
              <a:rPr lang="en-US" smtClean="0"/>
              <a:t>‹#›</a:t>
            </a:fld>
            <a:endParaRPr lang="en-US"/>
          </a:p>
        </p:txBody>
      </p:sp>
    </p:spTree>
    <p:extLst>
      <p:ext uri="{BB962C8B-B14F-4D97-AF65-F5344CB8AC3E}">
        <p14:creationId xmlns:p14="http://schemas.microsoft.com/office/powerpoint/2010/main" val="4245656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2013 Central Mine Rescue</a:t>
            </a:r>
            <a:br>
              <a:rPr lang="en-US" dirty="0" smtClean="0"/>
            </a:br>
            <a:r>
              <a:rPr lang="en-US" dirty="0" smtClean="0"/>
              <a:t>Spectator Information</a:t>
            </a:r>
            <a:endParaRPr lang="en-US" dirty="0"/>
          </a:p>
        </p:txBody>
      </p:sp>
      <p:sp>
        <p:nvSpPr>
          <p:cNvPr id="3" name="Subtitle 2"/>
          <p:cNvSpPr>
            <a:spLocks noGrp="1"/>
          </p:cNvSpPr>
          <p:nvPr>
            <p:ph type="subTitle" idx="1"/>
          </p:nvPr>
        </p:nvSpPr>
        <p:spPr/>
        <p:txBody>
          <a:bodyPr/>
          <a:lstStyle/>
          <a:p>
            <a:r>
              <a:rPr lang="en-US" dirty="0" smtClean="0"/>
              <a:t>Idaho Mine Rescue Contest</a:t>
            </a:r>
          </a:p>
          <a:p>
            <a:r>
              <a:rPr lang="en-US" dirty="0" smtClean="0"/>
              <a:t>May 17 and 18, 2013</a:t>
            </a:r>
          </a:p>
          <a:p>
            <a:r>
              <a:rPr lang="en-US" dirty="0" smtClean="0"/>
              <a:t>Kellogg, Idaho</a:t>
            </a:r>
            <a:endParaRPr lang="en-US" dirty="0"/>
          </a:p>
        </p:txBody>
      </p:sp>
    </p:spTree>
    <p:extLst>
      <p:ext uri="{BB962C8B-B14F-4D97-AF65-F5344CB8AC3E}">
        <p14:creationId xmlns:p14="http://schemas.microsoft.com/office/powerpoint/2010/main" val="48461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21771"/>
            <a:ext cx="4324830" cy="6683829"/>
          </a:xfrm>
          <a:prstGeom prst="rect">
            <a:avLst/>
          </a:prstGeom>
        </p:spPr>
      </p:pic>
      <p:sp>
        <p:nvSpPr>
          <p:cNvPr id="5" name="TextBox 4"/>
          <p:cNvSpPr txBox="1"/>
          <p:nvPr/>
        </p:nvSpPr>
        <p:spPr>
          <a:xfrm>
            <a:off x="4572000" y="228600"/>
            <a:ext cx="4343400" cy="4724370"/>
          </a:xfrm>
          <a:prstGeom prst="rect">
            <a:avLst/>
          </a:prstGeom>
          <a:noFill/>
        </p:spPr>
        <p:txBody>
          <a:bodyPr wrap="square" rtlCol="0">
            <a:spAutoFit/>
          </a:bodyPr>
          <a:lstStyle/>
          <a:p>
            <a:pPr marL="285750" indent="-285750" algn="ctr">
              <a:buFont typeface="Wingdings" pitchFamily="2" charset="2"/>
              <a:buChar char="Ø"/>
            </a:pPr>
            <a:r>
              <a:rPr lang="en-US" dirty="0" smtClean="0"/>
              <a:t>Clearing the air &lt;</a:t>
            </a:r>
          </a:p>
          <a:p>
            <a:pPr marL="285750" indent="-285750">
              <a:buFont typeface="Arial" pitchFamily="34" charset="0"/>
              <a:buChar char="•"/>
            </a:pPr>
            <a:r>
              <a:rPr lang="en-US" sz="1400" dirty="0" smtClean="0"/>
              <a:t>Before changing ventilation the team must call in to the Mine Manager and receive permission to make the change.  This can be done anytime during the problem.</a:t>
            </a:r>
          </a:p>
          <a:p>
            <a:pPr marL="285750" indent="-285750">
              <a:buFont typeface="Arial" pitchFamily="34" charset="0"/>
              <a:buChar char="•"/>
            </a:pPr>
            <a:r>
              <a:rPr lang="en-US" sz="1400" dirty="0" smtClean="0"/>
              <a:t>To clear things up, the team will need to convert their regulated stoppings to seals by closing the regulators.</a:t>
            </a:r>
          </a:p>
          <a:p>
            <a:pPr marL="285750" indent="-285750">
              <a:buFont typeface="Arial" pitchFamily="34" charset="0"/>
              <a:buChar char="•"/>
            </a:pPr>
            <a:r>
              <a:rPr lang="en-US" sz="1400" dirty="0" smtClean="0"/>
              <a:t>The team must go to the loosely capped borehole and open it.  </a:t>
            </a:r>
          </a:p>
          <a:p>
            <a:pPr marL="285750" indent="-285750">
              <a:buFont typeface="Arial" pitchFamily="34" charset="0"/>
              <a:buChar char="•"/>
            </a:pPr>
            <a:r>
              <a:rPr lang="en-US" sz="1400" dirty="0" smtClean="0"/>
              <a:t>The main fan must be started.  Once the fan is turned on and check curtain opened air can move freely through the mine.  Placards along the air course must be flipped to “Clear Air</a:t>
            </a:r>
            <a:r>
              <a:rPr lang="en-US" sz="1400" b="1" dirty="0" smtClean="0">
                <a:solidFill>
                  <a:srgbClr val="FF0000"/>
                </a:solidFill>
              </a:rPr>
              <a:t>”.  Do Not Flip the Placard in front of the door.</a:t>
            </a:r>
            <a:endParaRPr lang="en-US" sz="1400" dirty="0" smtClean="0">
              <a:solidFill>
                <a:srgbClr val="FF0000"/>
              </a:solidFill>
            </a:endParaRPr>
          </a:p>
          <a:p>
            <a:pPr marL="285750" indent="-285750">
              <a:buFont typeface="Arial" pitchFamily="34" charset="0"/>
              <a:buChar char="•"/>
            </a:pPr>
            <a:r>
              <a:rPr lang="en-US" sz="1400" dirty="0" smtClean="0"/>
              <a:t>To clear the air in front of the door, the team must use the brattice (conveniently located near the door) as a wing to course the air in and sweep the gas out.</a:t>
            </a:r>
          </a:p>
          <a:p>
            <a:pPr marL="285750" indent="-285750">
              <a:buFont typeface="Arial" pitchFamily="34" charset="0"/>
              <a:buChar char="•"/>
            </a:pPr>
            <a:endParaRPr lang="en-US" sz="1400" dirty="0"/>
          </a:p>
          <a:p>
            <a:pPr marL="285750" indent="-285750">
              <a:buFont typeface="Arial" pitchFamily="34" charset="0"/>
              <a:buChar char="•"/>
            </a:pPr>
            <a:r>
              <a:rPr lang="en-US" sz="1500" dirty="0" smtClean="0"/>
              <a:t>Keep in mind, once the air begins to flow, the team must retest for gas everywhere that they travel.</a:t>
            </a:r>
          </a:p>
        </p:txBody>
      </p:sp>
      <p:cxnSp>
        <p:nvCxnSpPr>
          <p:cNvPr id="7" name="Straight Connector 6"/>
          <p:cNvCxnSpPr/>
          <p:nvPr/>
        </p:nvCxnSpPr>
        <p:spPr>
          <a:xfrm flipH="1">
            <a:off x="1447800" y="2971800"/>
            <a:ext cx="3048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33600" y="1828800"/>
            <a:ext cx="304800" cy="3048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00200" y="914400"/>
            <a:ext cx="1371600" cy="1371600"/>
          </a:xfrm>
          <a:prstGeom prst="straightConnector1">
            <a:avLst/>
          </a:prstGeom>
          <a:ln w="19050">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905000" y="2286000"/>
            <a:ext cx="1066800" cy="1077685"/>
          </a:xfrm>
          <a:prstGeom prst="straightConnector1">
            <a:avLst/>
          </a:prstGeom>
          <a:ln w="19050">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905000" y="3363685"/>
            <a:ext cx="0" cy="288471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514600" y="2824842"/>
            <a:ext cx="152400" cy="3755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514600" y="2971800"/>
            <a:ext cx="152400" cy="3918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93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21771"/>
            <a:ext cx="4324830" cy="6683829"/>
          </a:xfrm>
          <a:prstGeom prst="rect">
            <a:avLst/>
          </a:prstGeom>
        </p:spPr>
      </p:pic>
      <p:sp>
        <p:nvSpPr>
          <p:cNvPr id="8" name="TextBox 7"/>
          <p:cNvSpPr txBox="1"/>
          <p:nvPr/>
        </p:nvSpPr>
        <p:spPr>
          <a:xfrm>
            <a:off x="4038600" y="381000"/>
            <a:ext cx="4876800" cy="4832092"/>
          </a:xfrm>
          <a:prstGeom prst="rect">
            <a:avLst/>
          </a:prstGeom>
          <a:noFill/>
        </p:spPr>
        <p:txBody>
          <a:bodyPr wrap="square" rtlCol="0">
            <a:spAutoFit/>
          </a:bodyPr>
          <a:lstStyle/>
          <a:p>
            <a:pPr algn="ctr"/>
            <a:r>
              <a:rPr lang="en-US" sz="1400" dirty="0" smtClean="0"/>
              <a:t>Getting past the door:</a:t>
            </a:r>
          </a:p>
          <a:p>
            <a:r>
              <a:rPr lang="en-US" sz="1400" dirty="0" smtClean="0"/>
              <a:t>There is a miner (Burnt Reynolds) in the room behind the door. Since </a:t>
            </a:r>
            <a:r>
              <a:rPr lang="en-US" sz="1400" dirty="0"/>
              <a:t>the captain does not know what’s behind the door </a:t>
            </a:r>
            <a:r>
              <a:rPr lang="en-US" sz="1400" dirty="0" smtClean="0"/>
              <a:t>an </a:t>
            </a:r>
            <a:r>
              <a:rPr lang="en-US" sz="1400" dirty="0"/>
              <a:t>airlock must be erected. </a:t>
            </a:r>
            <a:r>
              <a:rPr lang="en-US" sz="1400" dirty="0" smtClean="0"/>
              <a:t>Gasses at the door are sufficient to allow the team to build an airlock.  Once the airlock is erected, the team may open the door and enter.</a:t>
            </a:r>
          </a:p>
          <a:p>
            <a:pPr marL="285750" indent="-285750">
              <a:buFont typeface="Arial" pitchFamily="34" charset="0"/>
              <a:buChar char="•"/>
            </a:pPr>
            <a:r>
              <a:rPr lang="en-US" sz="1400" dirty="0" smtClean="0"/>
              <a:t>The captain must check conditions before/as he enters, including gas.  </a:t>
            </a:r>
          </a:p>
          <a:p>
            <a:pPr marL="285750" indent="-285750">
              <a:buFont typeface="Arial" pitchFamily="34" charset="0"/>
              <a:buChar char="•"/>
            </a:pPr>
            <a:r>
              <a:rPr lang="en-US" sz="1400" dirty="0" smtClean="0"/>
              <a:t>They will need to check out the miner.</a:t>
            </a:r>
          </a:p>
          <a:p>
            <a:pPr marL="285750" indent="-285750">
              <a:buFont typeface="Arial" pitchFamily="34" charset="0"/>
              <a:buChar char="•"/>
            </a:pPr>
            <a:r>
              <a:rPr lang="en-US" sz="1400" dirty="0" smtClean="0"/>
              <a:t>Gas tests must be made at the face.</a:t>
            </a:r>
          </a:p>
          <a:p>
            <a:pPr marL="285750" indent="-285750">
              <a:buFont typeface="Arial" pitchFamily="34" charset="0"/>
              <a:buChar char="•"/>
            </a:pPr>
            <a:r>
              <a:rPr lang="en-US" sz="1400" dirty="0" smtClean="0"/>
              <a:t>The team will find a placard showing a huge oxygen cylinder at the face.</a:t>
            </a:r>
          </a:p>
          <a:p>
            <a:pPr marL="285750" indent="-285750">
              <a:buFont typeface="Arial" pitchFamily="34" charset="0"/>
              <a:buChar char="•"/>
            </a:pPr>
            <a:endParaRPr lang="en-US" sz="1400" dirty="0"/>
          </a:p>
          <a:p>
            <a:r>
              <a:rPr lang="en-US" sz="1400" dirty="0" smtClean="0"/>
              <a:t>If the team has not restored ventilation and cleared gas, they will need to bring the miner out under oxygen.  </a:t>
            </a:r>
            <a:r>
              <a:rPr lang="en-US" sz="1400" b="1" dirty="0" smtClean="0">
                <a:solidFill>
                  <a:srgbClr val="FF0000"/>
                </a:solidFill>
              </a:rPr>
              <a:t>We will simulate putting the mask on the miner. </a:t>
            </a:r>
            <a:endParaRPr lang="en-US" sz="1400" dirty="0" smtClean="0"/>
          </a:p>
          <a:p>
            <a:r>
              <a:rPr lang="en-US" sz="1400" b="1" dirty="0">
                <a:solidFill>
                  <a:srgbClr val="FF0000"/>
                </a:solidFill>
              </a:rPr>
              <a:t> </a:t>
            </a:r>
            <a:endParaRPr lang="en-US" sz="1400" dirty="0" smtClean="0">
              <a:solidFill>
                <a:srgbClr val="FF0000"/>
              </a:solidFill>
            </a:endParaRPr>
          </a:p>
          <a:p>
            <a:r>
              <a:rPr lang="en-US" sz="1400" dirty="0" smtClean="0"/>
              <a:t>The miner can be taken out of the mine once he/she is properly secured.  When the miner is passed off to the authorities, the team captain will be told that the second missing miner (Reynolds Rapp) climbed up the ladder in the ventilation raise and is safely out of the mine.</a:t>
            </a:r>
            <a:endParaRPr lang="en-US" sz="1400" dirty="0"/>
          </a:p>
        </p:txBody>
      </p:sp>
      <p:cxnSp>
        <p:nvCxnSpPr>
          <p:cNvPr id="10" name="Straight Connector 9"/>
          <p:cNvCxnSpPr/>
          <p:nvPr/>
        </p:nvCxnSpPr>
        <p:spPr>
          <a:xfrm flipH="1">
            <a:off x="2362200" y="3004457"/>
            <a:ext cx="342900" cy="35922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28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lvl="0" indent="0" eaLnBrk="0" fontAlgn="base" hangingPunct="0">
              <a:spcBef>
                <a:spcPct val="0"/>
              </a:spcBef>
              <a:spcAft>
                <a:spcPct val="0"/>
              </a:spcAft>
              <a:buNone/>
            </a:pPr>
            <a:r>
              <a:rPr lang="en-US" sz="1600" b="1" dirty="0" smtClean="0">
                <a:latin typeface="Candara" pitchFamily="34" charset="0"/>
                <a:cs typeface="Times New Roman" pitchFamily="18" charset="0"/>
              </a:rPr>
              <a:t>Ladies and gentlemen,</a:t>
            </a:r>
          </a:p>
          <a:p>
            <a:pPr marL="0" lvl="0" indent="0" eaLnBrk="0" fontAlgn="base" hangingPunct="0">
              <a:spcBef>
                <a:spcPct val="0"/>
              </a:spcBef>
              <a:spcAft>
                <a:spcPct val="0"/>
              </a:spcAft>
              <a:buNone/>
            </a:pPr>
            <a:r>
              <a:rPr lang="en-US" sz="1600" b="1" dirty="0" smtClean="0">
                <a:latin typeface="Candara" pitchFamily="34" charset="0"/>
                <a:cs typeface="Times New Roman" pitchFamily="18" charset="0"/>
              </a:rPr>
              <a:t>Thank you for coming to the 2013 Central Mine Rescue Contest.  The men and women that you will see on the field today dedicate a great deal of time and effort to practicing the skills that they may one day need during an emergency.   This time and effort often manifests itself as sacrifices that are apparent to spouses, friends and family.  With that in mind, we thank not only you for coming to cheer them on, but the families of the team members.  We couldn’t do this without their love and support.</a:t>
            </a:r>
          </a:p>
          <a:p>
            <a:pPr marL="0" lvl="0" indent="0" eaLnBrk="0" fontAlgn="base" hangingPunct="0">
              <a:spcBef>
                <a:spcPct val="0"/>
              </a:spcBef>
              <a:spcAft>
                <a:spcPct val="0"/>
              </a:spcAft>
              <a:buNone/>
            </a:pPr>
            <a:r>
              <a:rPr lang="en-US" sz="1600" b="1" dirty="0" smtClean="0">
                <a:latin typeface="Candara" pitchFamily="34" charset="0"/>
                <a:cs typeface="Times New Roman" pitchFamily="18" charset="0"/>
              </a:rPr>
              <a:t>The packet that you have in your hand contains the information normally asked for when a team arrives at a mine site, a brief story of what has transpired and the solution to the problem.  I’ve been to more than a few contests and know that what is on paper isn’t always what they do on the field.  Please keep an open mind and enjoy the show.</a:t>
            </a:r>
          </a:p>
          <a:p>
            <a:pPr marL="0" lvl="0" indent="0" eaLnBrk="0" fontAlgn="base" hangingPunct="0">
              <a:spcBef>
                <a:spcPct val="0"/>
              </a:spcBef>
              <a:spcAft>
                <a:spcPct val="0"/>
              </a:spcAft>
              <a:buNone/>
            </a:pPr>
            <a:r>
              <a:rPr lang="en-US" sz="1600" b="1" dirty="0" smtClean="0">
                <a:latin typeface="Candara" pitchFamily="34" charset="0"/>
                <a:cs typeface="Times New Roman" pitchFamily="18" charset="0"/>
              </a:rPr>
              <a:t>  </a:t>
            </a:r>
            <a:endParaRPr lang="en-US" dirty="0"/>
          </a:p>
        </p:txBody>
      </p:sp>
    </p:spTree>
    <p:extLst>
      <p:ext uri="{BB962C8B-B14F-4D97-AF65-F5344CB8AC3E}">
        <p14:creationId xmlns:p14="http://schemas.microsoft.com/office/powerpoint/2010/main" val="559863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Scenario</a:t>
            </a:r>
            <a:endParaRPr lang="en-US" sz="3200" dirty="0"/>
          </a:p>
        </p:txBody>
      </p:sp>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sz="1800" dirty="0" smtClean="0"/>
              <a:t>The Wildman Mine is a rehabilitation project.  The mine was recently acquired by the UMSUTBKIDDINGME Mining Company about a month ago.  The crew has been trying to replace the nearly 30 year old timber, particularly in the ventilation raise/secondary escapeway.  To help pay the bills, the shifter and nipper have been taking a drift round once or twice a week in the back of the mine.</a:t>
            </a:r>
          </a:p>
          <a:p>
            <a:pPr marL="0" indent="0">
              <a:buNone/>
            </a:pPr>
            <a:r>
              <a:rPr lang="en-US" sz="1800" dirty="0" smtClean="0"/>
              <a:t>The ventilation raise is downcast and air exhausts out the portal through the main fan.  For some reason we have trouble moving air without using the main fan.  There is a rumor of another old borehole, but I haven’t been in the mine yet, so I don’t know.</a:t>
            </a:r>
          </a:p>
          <a:p>
            <a:pPr marL="0" indent="0">
              <a:buNone/>
            </a:pPr>
            <a:r>
              <a:rPr lang="en-US" sz="1800" dirty="0" smtClean="0"/>
              <a:t>A little while ago the nipper and shifter came tearing out of the portal wearing their rescuers.  Once they caught their breath they told me that smoke was building in the mine from over where the other two were working near the raise.  They hollered for Burnt and Reynolds, but didn’t get an answer so they left.  The two that made it out are being treated for burns to their mouths.</a:t>
            </a:r>
          </a:p>
          <a:p>
            <a:pPr marL="0" indent="0">
              <a:buNone/>
            </a:pPr>
            <a:r>
              <a:rPr lang="en-US" sz="1800" dirty="0" smtClean="0"/>
              <a:t>We’re getting worried.  It’s been an hour.  The smoke was so bad we shut off the fan, we know there’s a fire.  Please explore the mine, seal or extinguish the fire, rescue my guys and ventilate the mine.  You have 90 minutes to do all this.  Are you ready?</a:t>
            </a:r>
          </a:p>
          <a:p>
            <a:pPr marL="0" indent="0" algn="ctr">
              <a:buNone/>
            </a:pPr>
            <a:r>
              <a:rPr lang="en-US" sz="2000" b="1" dirty="0" smtClean="0"/>
              <a:t>Good Luck!</a:t>
            </a:r>
            <a:endParaRPr lang="en-US" sz="2000" b="1" dirty="0"/>
          </a:p>
        </p:txBody>
      </p:sp>
    </p:spTree>
    <p:extLst>
      <p:ext uri="{BB962C8B-B14F-4D97-AF65-F5344CB8AC3E}">
        <p14:creationId xmlns:p14="http://schemas.microsoft.com/office/powerpoint/2010/main" val="1565073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t>Mine Information</a:t>
            </a:r>
            <a:endParaRPr lang="en-US" sz="2800" dirty="0"/>
          </a:p>
        </p:txBody>
      </p:sp>
      <p:sp>
        <p:nvSpPr>
          <p:cNvPr id="3" name="Content Placeholder 2"/>
          <p:cNvSpPr>
            <a:spLocks noGrp="1"/>
          </p:cNvSpPr>
          <p:nvPr>
            <p:ph idx="1"/>
          </p:nvPr>
        </p:nvSpPr>
        <p:spPr>
          <a:xfrm>
            <a:off x="457200" y="762000"/>
            <a:ext cx="8229600" cy="5486400"/>
          </a:xfrm>
        </p:spPr>
        <p:txBody>
          <a:bodyPr>
            <a:normAutofit lnSpcReduction="10000"/>
          </a:bodyPr>
          <a:lstStyle/>
          <a:p>
            <a:r>
              <a:rPr lang="en-US" sz="1800" dirty="0" smtClean="0"/>
              <a:t>Wildman Mine, MSHA ID 10-00000</a:t>
            </a:r>
          </a:p>
          <a:p>
            <a:r>
              <a:rPr lang="en-US" sz="1800" dirty="0" smtClean="0"/>
              <a:t>Operated by: UMUSTBKIDDINGME Mining Co.</a:t>
            </a:r>
          </a:p>
          <a:p>
            <a:r>
              <a:rPr lang="en-US" sz="1800" dirty="0" smtClean="0"/>
              <a:t>Nearest town:  </a:t>
            </a:r>
            <a:r>
              <a:rPr lang="en-US" sz="1800" dirty="0" err="1" smtClean="0"/>
              <a:t>Lostin</a:t>
            </a:r>
            <a:r>
              <a:rPr lang="en-US" sz="1800" dirty="0" smtClean="0"/>
              <a:t>, Idaho</a:t>
            </a:r>
          </a:p>
          <a:p>
            <a:r>
              <a:rPr lang="en-US" sz="1800" dirty="0" smtClean="0"/>
              <a:t>Average Employment:  8</a:t>
            </a:r>
          </a:p>
          <a:p>
            <a:r>
              <a:rPr lang="en-US" sz="1800" dirty="0" smtClean="0"/>
              <a:t>Works 2, 10 hour shifts per day, 5 days per week.  07:00 to 15:00, 15:00 to 23:00.</a:t>
            </a:r>
          </a:p>
          <a:p>
            <a:r>
              <a:rPr lang="en-US" sz="1800" dirty="0" smtClean="0"/>
              <a:t>4 man crews (2 miners, 1 nipper, 1 shifter)</a:t>
            </a:r>
          </a:p>
          <a:p>
            <a:r>
              <a:rPr lang="en-US" sz="1800" dirty="0" smtClean="0"/>
              <a:t>Main fan exhausts out portal, axial vane, fixed but reversible (it will take hours)</a:t>
            </a:r>
          </a:p>
          <a:p>
            <a:r>
              <a:rPr lang="en-US" sz="1800" dirty="0" smtClean="0"/>
              <a:t>All authorities have been notified</a:t>
            </a:r>
          </a:p>
          <a:p>
            <a:r>
              <a:rPr lang="en-US" sz="1800" dirty="0" smtClean="0"/>
              <a:t>Back-up team on site, two more teams 10 minutes out.</a:t>
            </a:r>
          </a:p>
          <a:p>
            <a:r>
              <a:rPr lang="en-US" sz="1800" dirty="0" smtClean="0"/>
              <a:t>You are the first team to enter.</a:t>
            </a:r>
          </a:p>
          <a:p>
            <a:r>
              <a:rPr lang="en-US" sz="1800" dirty="0" smtClean="0"/>
              <a:t>Fan controls locked &amp; guarded, fan is off.  Power is on and guarded.</a:t>
            </a:r>
          </a:p>
          <a:p>
            <a:r>
              <a:rPr lang="en-US" sz="1800" dirty="0" smtClean="0"/>
              <a:t>Ventilation raise guarded.</a:t>
            </a:r>
          </a:p>
          <a:p>
            <a:r>
              <a:rPr lang="en-US" sz="1800" dirty="0" smtClean="0"/>
              <a:t>Two miners unaccounted for.</a:t>
            </a:r>
          </a:p>
          <a:p>
            <a:r>
              <a:rPr lang="en-US" sz="1800" dirty="0" smtClean="0"/>
              <a:t>One shop, oxygen storage (just moved it in).  We hope the miners are in there.</a:t>
            </a:r>
          </a:p>
          <a:p>
            <a:r>
              <a:rPr lang="en-US" sz="1800" dirty="0" smtClean="0"/>
              <a:t>Smoke coming out of portal, carbon monoxide present, low oxygen.</a:t>
            </a:r>
          </a:p>
          <a:p>
            <a:r>
              <a:rPr lang="en-US" sz="1800" dirty="0" smtClean="0"/>
              <a:t>Explosives magazines outside of the mine.</a:t>
            </a:r>
          </a:p>
          <a:p>
            <a:r>
              <a:rPr lang="en-US" sz="1800" dirty="0" smtClean="0"/>
              <a:t>Map was last updated in 1985.</a:t>
            </a:r>
          </a:p>
          <a:p>
            <a:endParaRPr lang="en-US" sz="1800" dirty="0"/>
          </a:p>
        </p:txBody>
      </p:sp>
    </p:spTree>
    <p:extLst>
      <p:ext uri="{BB962C8B-B14F-4D97-AF65-F5344CB8AC3E}">
        <p14:creationId xmlns:p14="http://schemas.microsoft.com/office/powerpoint/2010/main" val="4031438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21771"/>
            <a:ext cx="4324830" cy="6683829"/>
          </a:xfrm>
          <a:prstGeom prst="rect">
            <a:avLst/>
          </a:prstGeom>
        </p:spPr>
      </p:pic>
      <p:sp>
        <p:nvSpPr>
          <p:cNvPr id="6" name="TextBox 5"/>
          <p:cNvSpPr txBox="1"/>
          <p:nvPr/>
        </p:nvSpPr>
        <p:spPr>
          <a:xfrm>
            <a:off x="4495800" y="152400"/>
            <a:ext cx="4495800" cy="6124754"/>
          </a:xfrm>
          <a:prstGeom prst="rect">
            <a:avLst/>
          </a:prstGeom>
          <a:noFill/>
        </p:spPr>
        <p:txBody>
          <a:bodyPr wrap="square" rtlCol="0">
            <a:spAutoFit/>
          </a:bodyPr>
          <a:lstStyle/>
          <a:p>
            <a:r>
              <a:rPr lang="en-US" sz="1400" dirty="0" smtClean="0"/>
              <a:t>As with any mine rescue problem, there’s always a dozen ways to solve the problem.  What you see to the left is the overlay diagram of the problem.</a:t>
            </a:r>
          </a:p>
          <a:p>
            <a:r>
              <a:rPr lang="en-US" sz="1400" dirty="0" smtClean="0"/>
              <a:t>Follow the colored lines as we go through the problem as we expect the team(s) to work it.</a:t>
            </a:r>
          </a:p>
          <a:p>
            <a:r>
              <a:rPr lang="en-US" sz="1400" dirty="0" smtClean="0"/>
              <a:t>In this scenario, the team briefing will call for the team to </a:t>
            </a:r>
            <a:r>
              <a:rPr lang="en-US" sz="1400" dirty="0" smtClean="0">
                <a:solidFill>
                  <a:srgbClr val="7030A0"/>
                </a:solidFill>
              </a:rPr>
              <a:t>explore the mine, extinguish or control any fires, find and rescue any survivors and reestablish ventilation.</a:t>
            </a:r>
          </a:p>
          <a:p>
            <a:endParaRPr lang="en-US" sz="1400" dirty="0" smtClean="0"/>
          </a:p>
          <a:p>
            <a:pPr marL="285750" indent="-285750">
              <a:buFont typeface="Arial" pitchFamily="34" charset="0"/>
              <a:buChar char="•"/>
            </a:pPr>
            <a:r>
              <a:rPr lang="en-US" sz="1400" dirty="0" smtClean="0"/>
              <a:t>The team will go to the portal, check for gasses, and in this problem will find low oxygen (O2), high carbon monoxide (CO) and smoke coming out of the portal.</a:t>
            </a:r>
          </a:p>
          <a:p>
            <a:pPr marL="285750" indent="-285750">
              <a:buFont typeface="Arial" pitchFamily="34" charset="0"/>
              <a:buChar char="•"/>
            </a:pPr>
            <a:r>
              <a:rPr lang="en-US" sz="1400" dirty="0" smtClean="0"/>
              <a:t>As they enter the team </a:t>
            </a:r>
            <a:r>
              <a:rPr lang="en-US" sz="1400" b="1" dirty="0" smtClean="0">
                <a:solidFill>
                  <a:srgbClr val="FF0000"/>
                </a:solidFill>
              </a:rPr>
              <a:t>must call out as entering into smoke.</a:t>
            </a:r>
          </a:p>
          <a:p>
            <a:pPr marL="285750" indent="-285750">
              <a:buFont typeface="Arial" pitchFamily="34" charset="0"/>
              <a:buChar char="•"/>
            </a:pPr>
            <a:r>
              <a:rPr lang="en-US" sz="1400" dirty="0" smtClean="0"/>
              <a:t>On the left they will find a placard showing the location of the Main Fan, it is off.</a:t>
            </a:r>
          </a:p>
          <a:p>
            <a:pPr marL="285750" indent="-285750">
              <a:buFont typeface="Arial" pitchFamily="34" charset="0"/>
              <a:buChar char="•"/>
            </a:pPr>
            <a:r>
              <a:rPr lang="en-US" sz="1400" dirty="0" smtClean="0"/>
              <a:t>The next placard will show that there is loose roof.  </a:t>
            </a:r>
            <a:r>
              <a:rPr lang="en-US" sz="1400" b="1" dirty="0" smtClean="0">
                <a:solidFill>
                  <a:srgbClr val="FF0000"/>
                </a:solidFill>
              </a:rPr>
              <a:t>They must bar </a:t>
            </a:r>
            <a:r>
              <a:rPr lang="en-US" sz="1400" b="1" dirty="0" smtClean="0">
                <a:solidFill>
                  <a:srgbClr val="FF0000"/>
                </a:solidFill>
              </a:rPr>
              <a:t>down or call out about </a:t>
            </a:r>
            <a:r>
              <a:rPr lang="en-US" sz="1400" b="1" dirty="0" smtClean="0">
                <a:solidFill>
                  <a:srgbClr val="FF0000"/>
                </a:solidFill>
              </a:rPr>
              <a:t>the loose before proceeding.</a:t>
            </a:r>
          </a:p>
          <a:p>
            <a:pPr marL="285750" indent="-285750">
              <a:buFont typeface="Arial" pitchFamily="34" charset="0"/>
              <a:buChar char="•"/>
            </a:pPr>
            <a:r>
              <a:rPr lang="en-US" sz="1400" dirty="0" smtClean="0"/>
              <a:t>At the first intersection the team must perform gas tests to the right and ahead before they proceed.</a:t>
            </a:r>
          </a:p>
          <a:p>
            <a:pPr marL="285750" indent="-285750">
              <a:buFont typeface="Arial" pitchFamily="34" charset="0"/>
              <a:buChar char="•"/>
            </a:pPr>
            <a:r>
              <a:rPr lang="en-US" sz="1400" dirty="0" smtClean="0"/>
              <a:t>Since this is the first intersection, most teams will explore the drift to the right.  Inside the drift the team will find building materials, some pipe and explosives (caps and stick powder).  Some teams may decide to take the explosives out of the mine.  If they do </a:t>
            </a:r>
            <a:r>
              <a:rPr lang="en-US" sz="1400" dirty="0" smtClean="0"/>
              <a:t>not at least separate them </a:t>
            </a:r>
            <a:r>
              <a:rPr lang="en-US" sz="1400" dirty="0" smtClean="0"/>
              <a:t>it </a:t>
            </a:r>
            <a:r>
              <a:rPr lang="en-US" sz="1400" dirty="0" smtClean="0"/>
              <a:t>is </a:t>
            </a:r>
            <a:r>
              <a:rPr lang="en-US" sz="1400" dirty="0" smtClean="0"/>
              <a:t>a </a:t>
            </a:r>
            <a:r>
              <a:rPr lang="en-US" sz="1400" dirty="0" smtClean="0"/>
              <a:t>discount once they pass it for team endangerment. </a:t>
            </a:r>
            <a:endParaRPr lang="en-US" sz="1400" dirty="0"/>
          </a:p>
        </p:txBody>
      </p:sp>
      <p:cxnSp>
        <p:nvCxnSpPr>
          <p:cNvPr id="8" name="Straight Arrow Connector 7"/>
          <p:cNvCxnSpPr/>
          <p:nvPr/>
        </p:nvCxnSpPr>
        <p:spPr>
          <a:xfrm flipV="1">
            <a:off x="1905000" y="6096000"/>
            <a:ext cx="0" cy="2286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1905000" y="48768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1905000" y="4800600"/>
            <a:ext cx="685800" cy="0"/>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240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21771"/>
            <a:ext cx="4324830" cy="6683829"/>
          </a:xfrm>
          <a:prstGeom prst="rect">
            <a:avLst/>
          </a:prstGeom>
        </p:spPr>
      </p:pic>
      <p:sp>
        <p:nvSpPr>
          <p:cNvPr id="6" name="TextBox 5"/>
          <p:cNvSpPr txBox="1"/>
          <p:nvPr/>
        </p:nvSpPr>
        <p:spPr>
          <a:xfrm>
            <a:off x="3886200" y="381000"/>
            <a:ext cx="5105400" cy="5909310"/>
          </a:xfrm>
          <a:prstGeom prst="rect">
            <a:avLst/>
          </a:prstGeom>
          <a:noFill/>
        </p:spPr>
        <p:txBody>
          <a:bodyPr wrap="square" rtlCol="0">
            <a:spAutoFit/>
          </a:bodyPr>
          <a:lstStyle/>
          <a:p>
            <a:r>
              <a:rPr lang="en-US" sz="1400" dirty="0" smtClean="0"/>
              <a:t>The team will retreat back into the intersection and travel further into the mine.  The team should perform their 50 foot team check by the time they reach the Y intersection.  The small dot shown on your map is as far as they should go before they perform it.</a:t>
            </a:r>
          </a:p>
          <a:p>
            <a:r>
              <a:rPr lang="en-US" sz="1400" dirty="0" smtClean="0"/>
              <a:t>The team will have to make a decision as to which way they chose to travel.</a:t>
            </a:r>
          </a:p>
          <a:p>
            <a:pPr marL="285750" indent="-285750">
              <a:buFont typeface="Arial" pitchFamily="34" charset="0"/>
              <a:buChar char="•"/>
            </a:pPr>
            <a:r>
              <a:rPr lang="en-US" sz="1400" dirty="0" smtClean="0"/>
              <a:t>If the team choses to take a left, they will find that they are still in smoke in low O2 and high CO.</a:t>
            </a:r>
          </a:p>
          <a:p>
            <a:pPr marL="285750" indent="-285750">
              <a:buFont typeface="Arial" pitchFamily="34" charset="0"/>
              <a:buChar char="•"/>
            </a:pPr>
            <a:r>
              <a:rPr lang="en-US" sz="1400" dirty="0" smtClean="0"/>
              <a:t>Along the left rib they will find a toolbox, boxes of nails and a FEMCO radio. </a:t>
            </a:r>
          </a:p>
          <a:p>
            <a:pPr marL="285750" indent="-285750">
              <a:buFont typeface="Arial" pitchFamily="34" charset="0"/>
              <a:buChar char="•"/>
            </a:pPr>
            <a:r>
              <a:rPr lang="en-US" sz="1400" dirty="0" smtClean="0"/>
              <a:t>On the right rib as they travel further inby they will find timber and lagging.  On the left rib they will find a </a:t>
            </a:r>
            <a:r>
              <a:rPr lang="en-US" sz="1400" dirty="0" smtClean="0"/>
              <a:t>box of caps.  </a:t>
            </a:r>
            <a:r>
              <a:rPr lang="en-US" sz="1400" dirty="0" smtClean="0"/>
              <a:t>By this time they should have seen the placard indicating INTENSE HEAT.  </a:t>
            </a:r>
            <a:r>
              <a:rPr lang="en-US" sz="1400" b="1" dirty="0" smtClean="0">
                <a:solidFill>
                  <a:srgbClr val="FF0000"/>
                </a:solidFill>
              </a:rPr>
              <a:t>The team must move the </a:t>
            </a:r>
            <a:r>
              <a:rPr lang="en-US" sz="1400" b="1" dirty="0" smtClean="0">
                <a:solidFill>
                  <a:srgbClr val="FF0000"/>
                </a:solidFill>
              </a:rPr>
              <a:t>caps out </a:t>
            </a:r>
            <a:r>
              <a:rPr lang="en-US" sz="1400" b="1" dirty="0" smtClean="0">
                <a:solidFill>
                  <a:srgbClr val="FF0000"/>
                </a:solidFill>
              </a:rPr>
              <a:t>of the area where they will build a temporary stopping with a regulator</a:t>
            </a:r>
            <a:r>
              <a:rPr lang="en-US" sz="1400" dirty="0" smtClean="0"/>
              <a:t>.  If the team leaves it inside 10 minutes after they erect the stopping you should tell them the </a:t>
            </a:r>
            <a:r>
              <a:rPr lang="en-US" sz="1400" dirty="0" smtClean="0"/>
              <a:t>caps </a:t>
            </a:r>
            <a:r>
              <a:rPr lang="en-US" sz="1400" dirty="0" smtClean="0"/>
              <a:t>detonated and damaged the stopping(s).</a:t>
            </a:r>
          </a:p>
          <a:p>
            <a:pPr marL="742950" lvl="1" indent="-285750">
              <a:buFont typeface="Arial" pitchFamily="34" charset="0"/>
              <a:buChar char="•"/>
            </a:pPr>
            <a:r>
              <a:rPr lang="en-US" sz="1400" dirty="0" smtClean="0">
                <a:solidFill>
                  <a:srgbClr val="0070C0"/>
                </a:solidFill>
              </a:rPr>
              <a:t>If the team does not indicate that they have a regulator in the temporary stopping you must assume that they have made a ventilation change and assess the appropriate discounts.</a:t>
            </a:r>
          </a:p>
          <a:p>
            <a:pPr marL="285750" indent="-285750">
              <a:buFont typeface="Arial" pitchFamily="34" charset="0"/>
              <a:buChar char="•"/>
            </a:pPr>
            <a:r>
              <a:rPr lang="en-US" sz="1400" dirty="0" smtClean="0"/>
              <a:t>Since the timber is in the way it will be easier to build the stopping </a:t>
            </a:r>
            <a:r>
              <a:rPr lang="en-US" sz="1400" dirty="0" err="1" smtClean="0"/>
              <a:t>outby</a:t>
            </a:r>
            <a:r>
              <a:rPr lang="en-US" sz="1400" dirty="0" smtClean="0"/>
              <a:t> the toolbox.  If they chose to build it closer it will take awhile to move the timber.  Let the team know it will take 2 minutes to move the timber.  If they wish to continue to move it, give them 2 minutes, then flip the placard over.</a:t>
            </a:r>
            <a:endParaRPr lang="en-US" sz="1400" dirty="0"/>
          </a:p>
        </p:txBody>
      </p:sp>
      <p:cxnSp>
        <p:nvCxnSpPr>
          <p:cNvPr id="11" name="Straight Arrow Connector 10"/>
          <p:cNvCxnSpPr/>
          <p:nvPr/>
        </p:nvCxnSpPr>
        <p:spPr>
          <a:xfrm flipV="1">
            <a:off x="1905000" y="3810000"/>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447800" y="2895600"/>
            <a:ext cx="304800" cy="30480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1371600" y="2819400"/>
            <a:ext cx="533400" cy="5442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447800" y="2590800"/>
            <a:ext cx="1905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41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21771"/>
            <a:ext cx="4324830" cy="6683829"/>
          </a:xfrm>
          <a:prstGeom prst="rect">
            <a:avLst/>
          </a:prstGeom>
        </p:spPr>
      </p:pic>
      <p:sp>
        <p:nvSpPr>
          <p:cNvPr id="5" name="TextBox 4"/>
          <p:cNvSpPr txBox="1"/>
          <p:nvPr/>
        </p:nvSpPr>
        <p:spPr>
          <a:xfrm>
            <a:off x="4343400" y="228600"/>
            <a:ext cx="4572000" cy="2677656"/>
          </a:xfrm>
          <a:prstGeom prst="rect">
            <a:avLst/>
          </a:prstGeom>
          <a:noFill/>
        </p:spPr>
        <p:txBody>
          <a:bodyPr wrap="square" rtlCol="0">
            <a:spAutoFit/>
          </a:bodyPr>
          <a:lstStyle/>
          <a:p>
            <a:r>
              <a:rPr lang="en-US" sz="1400" dirty="0" smtClean="0"/>
              <a:t>The other option the team has is to bear right as they travel inby.</a:t>
            </a:r>
          </a:p>
          <a:p>
            <a:pPr marL="285750" indent="-285750">
              <a:buFont typeface="Arial" pitchFamily="34" charset="0"/>
              <a:buChar char="•"/>
            </a:pPr>
            <a:r>
              <a:rPr lang="en-US" sz="1400" dirty="0" smtClean="0"/>
              <a:t>The team will need to perform a gas test at the entry to the right and ahead of them.</a:t>
            </a:r>
          </a:p>
          <a:p>
            <a:pPr marL="285750" indent="-285750">
              <a:buFont typeface="Arial" pitchFamily="34" charset="0"/>
              <a:buChar char="•"/>
            </a:pPr>
            <a:r>
              <a:rPr lang="en-US" sz="1400" dirty="0" smtClean="0"/>
              <a:t>As they travel into the drift they will find a brattice along the right rib.  </a:t>
            </a:r>
            <a:endParaRPr lang="en-US" sz="1400" dirty="0"/>
          </a:p>
          <a:p>
            <a:pPr marL="285750" indent="-285750">
              <a:buFont typeface="Arial" pitchFamily="34" charset="0"/>
              <a:buChar char="•"/>
            </a:pPr>
            <a:r>
              <a:rPr lang="en-US" sz="1400" dirty="0" smtClean="0"/>
              <a:t>They will find a closed door inby.  They will test for gas and knock on the door.  </a:t>
            </a:r>
            <a:r>
              <a:rPr lang="en-US" sz="1400" b="1" dirty="0" smtClean="0">
                <a:solidFill>
                  <a:srgbClr val="FF0000"/>
                </a:solidFill>
              </a:rPr>
              <a:t>The #1 judge will answer with the information contained in handout #1</a:t>
            </a:r>
            <a:r>
              <a:rPr lang="en-US" sz="1400" dirty="0" smtClean="0"/>
              <a:t>. </a:t>
            </a:r>
          </a:p>
          <a:p>
            <a:pPr marL="285750" indent="-285750">
              <a:buFont typeface="Arial" pitchFamily="34" charset="0"/>
              <a:buChar char="•"/>
            </a:pPr>
            <a:r>
              <a:rPr lang="en-US" sz="1400" dirty="0" smtClean="0"/>
              <a:t>By rule the teams will retreat from the intersection and travel up the left side of the Y to tie in.  The information for travel in this direction is on the preceding page.</a:t>
            </a:r>
            <a:endParaRPr lang="en-US" sz="1400" dirty="0"/>
          </a:p>
        </p:txBody>
      </p:sp>
      <p:cxnSp>
        <p:nvCxnSpPr>
          <p:cNvPr id="7" name="Straight Arrow Connector 6"/>
          <p:cNvCxnSpPr/>
          <p:nvPr/>
        </p:nvCxnSpPr>
        <p:spPr>
          <a:xfrm flipV="1">
            <a:off x="1905000" y="2971800"/>
            <a:ext cx="457200" cy="391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362200" y="2971800"/>
            <a:ext cx="381000" cy="391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828800" y="2906256"/>
            <a:ext cx="409816" cy="37034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1387929" y="2862828"/>
            <a:ext cx="381000" cy="34834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387929" y="2590800"/>
            <a:ext cx="288471" cy="27202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70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21771"/>
            <a:ext cx="4324830" cy="6683829"/>
          </a:xfrm>
          <a:prstGeom prst="rect">
            <a:avLst/>
          </a:prstGeom>
        </p:spPr>
      </p:pic>
      <p:sp>
        <p:nvSpPr>
          <p:cNvPr id="5" name="TextBox 4"/>
          <p:cNvSpPr txBox="1"/>
          <p:nvPr/>
        </p:nvSpPr>
        <p:spPr>
          <a:xfrm>
            <a:off x="4495800" y="304800"/>
            <a:ext cx="4495800" cy="2246769"/>
          </a:xfrm>
          <a:prstGeom prst="rect">
            <a:avLst/>
          </a:prstGeom>
          <a:noFill/>
        </p:spPr>
        <p:txBody>
          <a:bodyPr wrap="square" rtlCol="0">
            <a:spAutoFit/>
          </a:bodyPr>
          <a:lstStyle/>
          <a:p>
            <a:r>
              <a:rPr lang="en-US" sz="1400" dirty="0" smtClean="0"/>
              <a:t>Traveling further into the mine, the only available path of travel is on the right side of the Y.  </a:t>
            </a:r>
          </a:p>
          <a:p>
            <a:pPr marL="285750" indent="-285750">
              <a:buFont typeface="Arial" pitchFamily="34" charset="0"/>
              <a:buChar char="•"/>
            </a:pPr>
            <a:r>
              <a:rPr lang="en-US" sz="1400" dirty="0" smtClean="0"/>
              <a:t>Along the right rib the team will find some heavy posts.</a:t>
            </a:r>
          </a:p>
          <a:p>
            <a:pPr marL="285750" indent="-285750">
              <a:buFont typeface="Arial" pitchFamily="34" charset="0"/>
              <a:buChar char="•"/>
            </a:pPr>
            <a:r>
              <a:rPr lang="en-US" sz="1400" dirty="0" smtClean="0"/>
              <a:t>Gas tests will be performed across both sides of the entry.</a:t>
            </a:r>
          </a:p>
          <a:p>
            <a:pPr marL="285750" indent="-285750">
              <a:buFont typeface="Arial" pitchFamily="34" charset="0"/>
              <a:buChar char="•"/>
            </a:pPr>
            <a:r>
              <a:rPr lang="en-US" sz="1400" dirty="0" smtClean="0"/>
              <a:t>The team can travel either left or right,  If they opt to go to the right, the captain will encounter water about 4 feet from and extending to the face.  The water is 10 inches deep and passable.</a:t>
            </a:r>
          </a:p>
          <a:p>
            <a:pPr marL="285750" indent="-285750">
              <a:buFont typeface="Arial" pitchFamily="34" charset="0"/>
              <a:buChar char="•"/>
            </a:pPr>
            <a:r>
              <a:rPr lang="en-US" sz="1400" dirty="0" smtClean="0"/>
              <a:t>A gas test will be made at the face.</a:t>
            </a:r>
            <a:endParaRPr lang="en-US" sz="1400" dirty="0"/>
          </a:p>
        </p:txBody>
      </p:sp>
      <p:cxnSp>
        <p:nvCxnSpPr>
          <p:cNvPr id="7" name="Straight Arrow Connector 6"/>
          <p:cNvCxnSpPr/>
          <p:nvPr/>
        </p:nvCxnSpPr>
        <p:spPr>
          <a:xfrm flipV="1">
            <a:off x="2438400" y="2286000"/>
            <a:ext cx="533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048000" y="2336125"/>
            <a:ext cx="609600" cy="635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95800" y="2971800"/>
            <a:ext cx="4495800" cy="3108543"/>
          </a:xfrm>
          <a:prstGeom prst="rect">
            <a:avLst/>
          </a:prstGeom>
          <a:noFill/>
        </p:spPr>
        <p:txBody>
          <a:bodyPr wrap="square" rtlCol="0">
            <a:spAutoFit/>
          </a:bodyPr>
          <a:lstStyle/>
          <a:p>
            <a:r>
              <a:rPr lang="en-US" sz="1400" dirty="0" smtClean="0"/>
              <a:t>The team will turn around and move further into the mine.</a:t>
            </a:r>
          </a:p>
          <a:p>
            <a:pPr marL="285750" indent="-285750">
              <a:buFont typeface="Arial" pitchFamily="34" charset="0"/>
              <a:buChar char="•"/>
            </a:pPr>
            <a:r>
              <a:rPr lang="en-US" sz="1400" dirty="0" smtClean="0"/>
              <a:t>The captain will check the check curtain and a gas test will be performed.</a:t>
            </a:r>
          </a:p>
          <a:p>
            <a:pPr marL="285750" indent="-285750">
              <a:buFont typeface="Arial" pitchFamily="34" charset="0"/>
              <a:buChar char="•"/>
            </a:pPr>
            <a:r>
              <a:rPr lang="en-US" sz="1400" dirty="0" smtClean="0"/>
              <a:t>As the captain goes through the curtain he/she must check conditions, to include testing for gas.</a:t>
            </a:r>
          </a:p>
          <a:p>
            <a:pPr marL="285750" indent="-285750">
              <a:buFont typeface="Arial" pitchFamily="34" charset="0"/>
              <a:buChar char="•"/>
            </a:pPr>
            <a:r>
              <a:rPr lang="en-US" sz="1400" dirty="0" smtClean="0"/>
              <a:t>At the next intersection gas tests must be made.</a:t>
            </a:r>
          </a:p>
          <a:p>
            <a:pPr marL="285750" indent="-285750">
              <a:buFont typeface="Arial" pitchFamily="34" charset="0"/>
              <a:buChar char="•"/>
            </a:pPr>
            <a:r>
              <a:rPr lang="en-US" sz="1400" b="1" dirty="0" smtClean="0">
                <a:solidFill>
                  <a:srgbClr val="FF0000"/>
                </a:solidFill>
              </a:rPr>
              <a:t>Since the team is looking for a fire, they must turn left.</a:t>
            </a:r>
          </a:p>
          <a:p>
            <a:pPr marL="285750" indent="-285750">
              <a:buFont typeface="Arial" pitchFamily="34" charset="0"/>
              <a:buChar char="•"/>
            </a:pPr>
            <a:r>
              <a:rPr lang="en-US" sz="1400" dirty="0" smtClean="0"/>
              <a:t>4 feet into the drift to the left the team will encounter an impassable roof fall.  The back is not scalable and any effort to support is ineffective.  There will be a placard indicating INTENSE HEAT and another showing a fire out of control (on the other side, but visible).</a:t>
            </a:r>
          </a:p>
          <a:p>
            <a:pPr marL="285750" indent="-285750">
              <a:buFont typeface="Arial" pitchFamily="34" charset="0"/>
              <a:buChar char="•"/>
            </a:pPr>
            <a:r>
              <a:rPr lang="en-US" sz="1400" dirty="0" smtClean="0"/>
              <a:t>The team must build a stopping with a regulator (unless they call in for a ventilation change).</a:t>
            </a:r>
            <a:endParaRPr lang="en-US" sz="1400" dirty="0"/>
          </a:p>
        </p:txBody>
      </p:sp>
      <p:cxnSp>
        <p:nvCxnSpPr>
          <p:cNvPr id="12" name="Straight Arrow Connector 11"/>
          <p:cNvCxnSpPr/>
          <p:nvPr/>
        </p:nvCxnSpPr>
        <p:spPr>
          <a:xfrm flipH="1" flipV="1">
            <a:off x="2819400" y="2057400"/>
            <a:ext cx="762000" cy="7620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438400" y="1752600"/>
            <a:ext cx="266700" cy="2286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238616" y="1752600"/>
            <a:ext cx="199784" cy="22860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81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1" y="21771"/>
            <a:ext cx="4324830" cy="6683829"/>
          </a:xfrm>
          <a:prstGeom prst="rect">
            <a:avLst/>
          </a:prstGeom>
        </p:spPr>
      </p:pic>
      <p:sp>
        <p:nvSpPr>
          <p:cNvPr id="5" name="Oval 4"/>
          <p:cNvSpPr/>
          <p:nvPr/>
        </p:nvSpPr>
        <p:spPr>
          <a:xfrm>
            <a:off x="1524000" y="838200"/>
            <a:ext cx="45719" cy="76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17571" y="3124200"/>
            <a:ext cx="4419600" cy="2893100"/>
          </a:xfrm>
          <a:prstGeom prst="rect">
            <a:avLst/>
          </a:prstGeom>
          <a:noFill/>
        </p:spPr>
        <p:txBody>
          <a:bodyPr wrap="square" rtlCol="0">
            <a:spAutoFit/>
          </a:bodyPr>
          <a:lstStyle/>
          <a:p>
            <a:r>
              <a:rPr lang="en-US" sz="1400" dirty="0" smtClean="0"/>
              <a:t>If the team has placed the stopping in the right location they will finish exploring the back of the mine.</a:t>
            </a:r>
          </a:p>
          <a:p>
            <a:pPr marL="285750" indent="-285750">
              <a:buFont typeface="Arial" pitchFamily="34" charset="0"/>
              <a:buChar char="•"/>
            </a:pPr>
            <a:r>
              <a:rPr lang="en-US" sz="1400" dirty="0" smtClean="0"/>
              <a:t>Along the right rib they will find a lunchbox with the name of a miner (Reynolds Rapp) and a 12 foot long ladder.</a:t>
            </a:r>
          </a:p>
          <a:p>
            <a:pPr marL="285750" indent="-285750">
              <a:buFont typeface="Arial" pitchFamily="34" charset="0"/>
              <a:buChar char="•"/>
            </a:pPr>
            <a:r>
              <a:rPr lang="en-US" sz="1400" dirty="0" smtClean="0"/>
              <a:t>Closer to the face they will encounter loose roof that will need to be barred.  </a:t>
            </a:r>
          </a:p>
          <a:p>
            <a:pPr marL="285750" indent="-285750">
              <a:buFont typeface="Arial" pitchFamily="34" charset="0"/>
              <a:buChar char="•"/>
            </a:pPr>
            <a:r>
              <a:rPr lang="en-US" sz="1400" dirty="0" smtClean="0"/>
              <a:t>At the face a gas test will need to be made.  </a:t>
            </a:r>
          </a:p>
          <a:p>
            <a:pPr marL="285750" indent="-285750">
              <a:buFont typeface="Arial" pitchFamily="34" charset="0"/>
              <a:buChar char="•"/>
            </a:pPr>
            <a:r>
              <a:rPr lang="en-US" sz="1400" dirty="0" smtClean="0"/>
              <a:t>He team will find a placard showing a loosely capped 24 inch borehole to surface.</a:t>
            </a:r>
          </a:p>
          <a:p>
            <a:r>
              <a:rPr lang="en-US" sz="1400" dirty="0" smtClean="0"/>
              <a:t>By this time the team has explored the mine with the exception of the fire area and behind the door.</a:t>
            </a:r>
          </a:p>
          <a:p>
            <a:r>
              <a:rPr lang="en-US" sz="1400" dirty="0" smtClean="0"/>
              <a:t>Most teams will work to move the smoke and gasses.  </a:t>
            </a:r>
            <a:endParaRPr lang="en-US" sz="1400" dirty="0"/>
          </a:p>
        </p:txBody>
      </p:sp>
      <p:cxnSp>
        <p:nvCxnSpPr>
          <p:cNvPr id="8" name="Straight Arrow Connector 7"/>
          <p:cNvCxnSpPr/>
          <p:nvPr/>
        </p:nvCxnSpPr>
        <p:spPr>
          <a:xfrm flipH="1" flipV="1">
            <a:off x="1622482" y="963386"/>
            <a:ext cx="668897"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133600" y="1828800"/>
            <a:ext cx="304800" cy="30480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962400" y="381000"/>
            <a:ext cx="5029200" cy="1600438"/>
          </a:xfrm>
          <a:prstGeom prst="rect">
            <a:avLst/>
          </a:prstGeom>
          <a:noFill/>
        </p:spPr>
        <p:txBody>
          <a:bodyPr wrap="square" rtlCol="0">
            <a:spAutoFit/>
          </a:bodyPr>
          <a:lstStyle/>
          <a:p>
            <a:r>
              <a:rPr lang="en-US" sz="1400" dirty="0" smtClean="0"/>
              <a:t>The team will have to think about where to build the regulated stopping.  Where they do it is up to them.  There is room to put the stopping across the entry (Green line).</a:t>
            </a:r>
          </a:p>
          <a:p>
            <a:r>
              <a:rPr lang="en-US" sz="1400" dirty="0" smtClean="0"/>
              <a:t>Placing the stopping here allows the team to continue exploration.  </a:t>
            </a:r>
            <a:r>
              <a:rPr lang="en-US" sz="1400" b="1" dirty="0" smtClean="0">
                <a:solidFill>
                  <a:srgbClr val="FF0000"/>
                </a:solidFill>
              </a:rPr>
              <a:t>Some teams may decide to convert the curtain to a stopping.  They can do this, but once they’ve done it they cannot explore the rest of the mine.</a:t>
            </a:r>
            <a:endParaRPr lang="en-US" sz="1400" b="1" dirty="0">
              <a:solidFill>
                <a:srgbClr val="FF0000"/>
              </a:solidFill>
            </a:endParaRPr>
          </a:p>
        </p:txBody>
      </p:sp>
    </p:spTree>
    <p:extLst>
      <p:ext uri="{BB962C8B-B14F-4D97-AF65-F5344CB8AC3E}">
        <p14:creationId xmlns:p14="http://schemas.microsoft.com/office/powerpoint/2010/main" val="2411357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2132</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2013 Central Mine Rescue Spectator Information</vt:lpstr>
      <vt:lpstr>PowerPoint Presentation</vt:lpstr>
      <vt:lpstr>Scenario</vt:lpstr>
      <vt:lpstr>Mine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Central Mine Rescue</dc:title>
  <dc:creator>Fitch, James - MSHA</dc:creator>
  <cp:lastModifiedBy>Fitch, James - MSHA</cp:lastModifiedBy>
  <cp:revision>30</cp:revision>
  <cp:lastPrinted>2013-05-09T18:15:25Z</cp:lastPrinted>
  <dcterms:created xsi:type="dcterms:W3CDTF">2013-05-08T17:28:09Z</dcterms:created>
  <dcterms:modified xsi:type="dcterms:W3CDTF">2013-06-20T14:47:24Z</dcterms:modified>
</cp:coreProperties>
</file>